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70" r:id="rId4"/>
    <p:sldId id="271" r:id="rId5"/>
    <p:sldId id="287" r:id="rId6"/>
    <p:sldId id="286" r:id="rId7"/>
    <p:sldId id="273" r:id="rId8"/>
    <p:sldId id="268" r:id="rId9"/>
    <p:sldId id="274" r:id="rId10"/>
    <p:sldId id="263" r:id="rId11"/>
  </p:sldIdLst>
  <p:sldSz cx="9144000" cy="6858000" type="screen4x3"/>
  <p:notesSz cx="6797675" cy="98726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69FF44-DE83-45CA-93B8-857F70D1D449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3A3D0AD4-C2C9-483D-8122-30CDF851D12A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研究生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CE0A4DC-5264-425C-B652-1DD279C8F41D}" type="parTrans" cxnId="{F93A4E8D-89F6-4138-9A9D-62206ED9B878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89E4DDB-57D4-455E-9831-61CEFF074349}" type="sibTrans" cxnId="{F93A4E8D-89F6-4138-9A9D-62206ED9B878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5505780-3112-41B4-AAC8-6040059A899A}">
      <dgm:prSet phldrT="[文字]" custT="1"/>
      <dgm:spPr/>
      <dgm:t>
        <a:bodyPr anchor="ctr"/>
        <a:lstStyle/>
        <a:p>
          <a:pPr algn="dist"/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研究生事務處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E602BF8-27C9-4BC7-A57E-408603C7B400}" type="parTrans" cxnId="{1A4F4441-5762-4BB5-9D7E-B3806ED4B05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D6EE038-6B20-49FF-888F-B34591F7A017}" type="sibTrans" cxnId="{1A4F4441-5762-4BB5-9D7E-B3806ED4B05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FACD139-3371-4CDF-BB75-9062B3A339F6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大學生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96B9C18-0719-4190-98C3-F58AB7021334}" type="parTrans" cxnId="{81376B94-91D5-4B0A-9F84-2308ED64F60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253DE3-4150-4B5D-931C-2B41EB16C2FB}" type="sibTrans" cxnId="{81376B94-91D5-4B0A-9F84-2308ED64F60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30AA120-EA8E-4F49-9127-5A84C353A9F6}">
      <dgm:prSet phldrT="[文字]" custT="1"/>
      <dgm:spPr/>
      <dgm:t>
        <a:bodyPr anchor="ctr"/>
        <a:lstStyle/>
        <a:p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學習中心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DFEDA21-E26B-4062-A26E-D266AEA0B0A1}" type="parTrans" cxnId="{409F7F81-8EE3-468D-9314-CD876EE25BB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A1BF35-519E-417C-8332-59C116784270}" type="sibTrans" cxnId="{409F7F81-8EE3-468D-9314-CD876EE25BB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EDE41B3-46D1-4C32-B03A-3D3492EEF782}">
      <dgm:prSet phldrT="[文字]" custT="1"/>
      <dgm:spPr/>
      <dgm:t>
        <a:bodyPr anchor="ctr"/>
        <a:lstStyle/>
        <a:p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榮譽學生實施辦法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C22A4B-12FF-4A0C-B320-F1057F5B314F}" type="parTrans" cxnId="{720D4880-5668-494C-B304-E91005203F75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091B408-B607-4155-BE1C-7A2221F29B80}" type="sibTrans" cxnId="{720D4880-5668-494C-B304-E91005203F75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6B6499-6481-404A-8EB6-763BA88E852B}" type="pres">
      <dgm:prSet presAssocID="{8269FF44-DE83-45CA-93B8-857F70D1D44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556DCF4A-9EF5-4AC6-8138-1FB8FDD9042D}" type="pres">
      <dgm:prSet presAssocID="{3A3D0AD4-C2C9-483D-8122-30CDF851D12A}" presName="linNode" presStyleCnt="0"/>
      <dgm:spPr/>
    </dgm:pt>
    <dgm:pt modelId="{B19181A5-65D8-4847-8346-AC281B37B35C}" type="pres">
      <dgm:prSet presAssocID="{3A3D0AD4-C2C9-483D-8122-30CDF851D12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FE4AD6-FC20-4CA4-A568-ED18EBCE3140}" type="pres">
      <dgm:prSet presAssocID="{3A3D0AD4-C2C9-483D-8122-30CDF851D12A}" presName="childShp" presStyleLbl="bgAccFollowNode1" presStyleIdx="0" presStyleCnt="2" custLinFactNeighborX="1375" custLinFactNeighborY="-29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93E3A4-956A-44D1-B480-042E5FBA7CFA}" type="pres">
      <dgm:prSet presAssocID="{A89E4DDB-57D4-455E-9831-61CEFF074349}" presName="spacing" presStyleCnt="0"/>
      <dgm:spPr/>
    </dgm:pt>
    <dgm:pt modelId="{E2F323EA-36AE-42FC-A93D-FBDD1653AA10}" type="pres">
      <dgm:prSet presAssocID="{8FACD139-3371-4CDF-BB75-9062B3A339F6}" presName="linNode" presStyleCnt="0"/>
      <dgm:spPr/>
    </dgm:pt>
    <dgm:pt modelId="{C42EA289-596C-4383-B01B-E8B1BD823FD6}" type="pres">
      <dgm:prSet presAssocID="{8FACD139-3371-4CDF-BB75-9062B3A339F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041427-45DD-47FA-AA9C-9545EFD30B77}" type="pres">
      <dgm:prSet presAssocID="{8FACD139-3371-4CDF-BB75-9062B3A339F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FBFA135-F043-496C-9D7C-9F37C0FB480A}" type="presOf" srcId="{8FACD139-3371-4CDF-BB75-9062B3A339F6}" destId="{C42EA289-596C-4383-B01B-E8B1BD823FD6}" srcOrd="0" destOrd="0" presId="urn:microsoft.com/office/officeart/2005/8/layout/vList6"/>
    <dgm:cxn modelId="{5E62795E-6DAD-49FA-AEF2-50355440624D}" type="presOf" srcId="{3A3D0AD4-C2C9-483D-8122-30CDF851D12A}" destId="{B19181A5-65D8-4847-8346-AC281B37B35C}" srcOrd="0" destOrd="0" presId="urn:microsoft.com/office/officeart/2005/8/layout/vList6"/>
    <dgm:cxn modelId="{84FCBD07-B539-48F0-A788-ED04BD38C6C1}" type="presOf" srcId="{25505780-3112-41B4-AAC8-6040059A899A}" destId="{53FE4AD6-FC20-4CA4-A568-ED18EBCE3140}" srcOrd="0" destOrd="0" presId="urn:microsoft.com/office/officeart/2005/8/layout/vList6"/>
    <dgm:cxn modelId="{E017FECC-81D7-463F-9FF6-46EB16AA30BD}" type="presOf" srcId="{D30AA120-EA8E-4F49-9127-5A84C353A9F6}" destId="{3B041427-45DD-47FA-AA9C-9545EFD30B77}" srcOrd="0" destOrd="0" presId="urn:microsoft.com/office/officeart/2005/8/layout/vList6"/>
    <dgm:cxn modelId="{81376B94-91D5-4B0A-9F84-2308ED64F607}" srcId="{8269FF44-DE83-45CA-93B8-857F70D1D449}" destId="{8FACD139-3371-4CDF-BB75-9062B3A339F6}" srcOrd="1" destOrd="0" parTransId="{A96B9C18-0719-4190-98C3-F58AB7021334}" sibTransId="{AD253DE3-4150-4B5D-931C-2B41EB16C2FB}"/>
    <dgm:cxn modelId="{064D077B-0ED7-4639-805C-92A3D4DB97EE}" type="presOf" srcId="{8269FF44-DE83-45CA-93B8-857F70D1D449}" destId="{EA6B6499-6481-404A-8EB6-763BA88E852B}" srcOrd="0" destOrd="0" presId="urn:microsoft.com/office/officeart/2005/8/layout/vList6"/>
    <dgm:cxn modelId="{720D4880-5668-494C-B304-E91005203F75}" srcId="{8FACD139-3371-4CDF-BB75-9062B3A339F6}" destId="{2EDE41B3-46D1-4C32-B03A-3D3492EEF782}" srcOrd="1" destOrd="0" parTransId="{DBC22A4B-12FF-4A0C-B320-F1057F5B314F}" sibTransId="{A091B408-B607-4155-BE1C-7A2221F29B80}"/>
    <dgm:cxn modelId="{F93A4E8D-89F6-4138-9A9D-62206ED9B878}" srcId="{8269FF44-DE83-45CA-93B8-857F70D1D449}" destId="{3A3D0AD4-C2C9-483D-8122-30CDF851D12A}" srcOrd="0" destOrd="0" parTransId="{5CE0A4DC-5264-425C-B652-1DD279C8F41D}" sibTransId="{A89E4DDB-57D4-455E-9831-61CEFF074349}"/>
    <dgm:cxn modelId="{84BEA666-B8A3-47D0-B682-9837D6D4353B}" type="presOf" srcId="{2EDE41B3-46D1-4C32-B03A-3D3492EEF782}" destId="{3B041427-45DD-47FA-AA9C-9545EFD30B77}" srcOrd="0" destOrd="1" presId="urn:microsoft.com/office/officeart/2005/8/layout/vList6"/>
    <dgm:cxn modelId="{1A4F4441-5762-4BB5-9D7E-B3806ED4B050}" srcId="{3A3D0AD4-C2C9-483D-8122-30CDF851D12A}" destId="{25505780-3112-41B4-AAC8-6040059A899A}" srcOrd="0" destOrd="0" parTransId="{0E602BF8-27C9-4BC7-A57E-408603C7B400}" sibTransId="{DD6EE038-6B20-49FF-888F-B34591F7A017}"/>
    <dgm:cxn modelId="{409F7F81-8EE3-468D-9314-CD876EE25BB6}" srcId="{8FACD139-3371-4CDF-BB75-9062B3A339F6}" destId="{D30AA120-EA8E-4F49-9127-5A84C353A9F6}" srcOrd="0" destOrd="0" parTransId="{2DFEDA21-E26B-4062-A26E-D266AEA0B0A1}" sibTransId="{69A1BF35-519E-417C-8332-59C116784270}"/>
    <dgm:cxn modelId="{8421E646-D1CA-44BC-BEBF-6E9848645B3E}" type="presParOf" srcId="{EA6B6499-6481-404A-8EB6-763BA88E852B}" destId="{556DCF4A-9EF5-4AC6-8138-1FB8FDD9042D}" srcOrd="0" destOrd="0" presId="urn:microsoft.com/office/officeart/2005/8/layout/vList6"/>
    <dgm:cxn modelId="{02776E62-2D37-414C-B903-4CC5F41501C6}" type="presParOf" srcId="{556DCF4A-9EF5-4AC6-8138-1FB8FDD9042D}" destId="{B19181A5-65D8-4847-8346-AC281B37B35C}" srcOrd="0" destOrd="0" presId="urn:microsoft.com/office/officeart/2005/8/layout/vList6"/>
    <dgm:cxn modelId="{B1C9EFE5-C530-4497-8BFB-53371EA1C4E7}" type="presParOf" srcId="{556DCF4A-9EF5-4AC6-8138-1FB8FDD9042D}" destId="{53FE4AD6-FC20-4CA4-A568-ED18EBCE3140}" srcOrd="1" destOrd="0" presId="urn:microsoft.com/office/officeart/2005/8/layout/vList6"/>
    <dgm:cxn modelId="{9562208A-0476-4C47-BD0C-503C88CD5880}" type="presParOf" srcId="{EA6B6499-6481-404A-8EB6-763BA88E852B}" destId="{B393E3A4-956A-44D1-B480-042E5FBA7CFA}" srcOrd="1" destOrd="0" presId="urn:microsoft.com/office/officeart/2005/8/layout/vList6"/>
    <dgm:cxn modelId="{FF90DC61-DC19-4F3B-8876-5008A12377C4}" type="presParOf" srcId="{EA6B6499-6481-404A-8EB6-763BA88E852B}" destId="{E2F323EA-36AE-42FC-A93D-FBDD1653AA10}" srcOrd="2" destOrd="0" presId="urn:microsoft.com/office/officeart/2005/8/layout/vList6"/>
    <dgm:cxn modelId="{69B2AFE8-3ECA-4618-A680-2DCF698B0A8B}" type="presParOf" srcId="{E2F323EA-36AE-42FC-A93D-FBDD1653AA10}" destId="{C42EA289-596C-4383-B01B-E8B1BD823FD6}" srcOrd="0" destOrd="0" presId="urn:microsoft.com/office/officeart/2005/8/layout/vList6"/>
    <dgm:cxn modelId="{3291384A-813A-45FF-9D9C-C9E91A317EEB}" type="presParOf" srcId="{E2F323EA-36AE-42FC-A93D-FBDD1653AA10}" destId="{3B041427-45DD-47FA-AA9C-9545EFD30B7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F753BF-F350-4BE9-A66E-5637010BE966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EA62B0E5-25F2-4A68-BE37-79EA8D35BD6A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學習中心公告</a:t>
          </a:r>
          <a:endParaRPr lang="zh-TW" altLang="en-US" sz="28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AB50739-9C58-4500-9DFA-3BF711ACC3DE}" type="parTrans" cxnId="{C1395BC0-01D4-4669-9820-7439E8037CD8}">
      <dgm:prSet/>
      <dgm:spPr/>
      <dgm:t>
        <a:bodyPr/>
        <a:lstStyle/>
        <a:p>
          <a:endParaRPr lang="zh-TW" altLang="en-US"/>
        </a:p>
      </dgm:t>
    </dgm:pt>
    <dgm:pt modelId="{E5A607BE-677C-4824-B2A9-CCA5B6443E5C}" type="sibTrans" cxnId="{C1395BC0-01D4-4669-9820-7439E8037CD8}">
      <dgm:prSet/>
      <dgm:spPr/>
      <dgm:t>
        <a:bodyPr/>
        <a:lstStyle/>
        <a:p>
          <a:endParaRPr lang="zh-TW" altLang="en-US"/>
        </a:p>
      </dgm:t>
    </dgm:pt>
    <dgm:pt modelId="{AAA3547B-85ED-45AC-8E9E-2950365B9F7C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填寫申請單</a:t>
          </a:r>
          <a:endParaRPr lang="zh-TW" altLang="en-US" sz="28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877B997-991A-4C4A-B227-259E26B16767}" type="parTrans" cxnId="{57F1A67B-C6E4-4544-A0F4-7DFCB2BF4519}">
      <dgm:prSet/>
      <dgm:spPr/>
      <dgm:t>
        <a:bodyPr/>
        <a:lstStyle/>
        <a:p>
          <a:endParaRPr lang="zh-TW" altLang="en-US"/>
        </a:p>
      </dgm:t>
    </dgm:pt>
    <dgm:pt modelId="{F1C1E08F-A126-4BA1-A856-19AEBD4D42CE}" type="sibTrans" cxnId="{57F1A67B-C6E4-4544-A0F4-7DFCB2BF4519}">
      <dgm:prSet/>
      <dgm:spPr/>
      <dgm:t>
        <a:bodyPr/>
        <a:lstStyle/>
        <a:p>
          <a:endParaRPr lang="zh-TW" altLang="en-US"/>
        </a:p>
      </dgm:t>
    </dgm:pt>
    <dgm:pt modelId="{732E96A7-82FF-46FB-94DB-56ABE1D35434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學系主管同意</a:t>
          </a:r>
          <a:endParaRPr lang="zh-TW" altLang="en-US" sz="28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5FF1E4B-6BEE-4FB2-9566-F594558BC69A}" type="parTrans" cxnId="{A7FF0D5F-C690-4E16-9FE1-C68D936D5BAA}">
      <dgm:prSet/>
      <dgm:spPr/>
      <dgm:t>
        <a:bodyPr/>
        <a:lstStyle/>
        <a:p>
          <a:endParaRPr lang="zh-TW" altLang="en-US"/>
        </a:p>
      </dgm:t>
    </dgm:pt>
    <dgm:pt modelId="{14C5B303-89B8-4757-A693-09C4666EB232}" type="sibTrans" cxnId="{A7FF0D5F-C690-4E16-9FE1-C68D936D5BAA}">
      <dgm:prSet/>
      <dgm:spPr/>
      <dgm:t>
        <a:bodyPr/>
        <a:lstStyle/>
        <a:p>
          <a:endParaRPr lang="zh-TW" altLang="en-US"/>
        </a:p>
      </dgm:t>
    </dgm:pt>
    <dgm:pt modelId="{1413A6BC-B083-4FA3-9810-3F5E0E9906F7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學習中心審查</a:t>
          </a:r>
          <a:endParaRPr lang="zh-TW" altLang="en-US" sz="28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E4AA239-7258-42B1-93E4-22029650F995}" type="parTrans" cxnId="{04D583F4-CA59-4AE2-A70D-C22771ACFBD3}">
      <dgm:prSet/>
      <dgm:spPr/>
      <dgm:t>
        <a:bodyPr/>
        <a:lstStyle/>
        <a:p>
          <a:endParaRPr lang="zh-TW" altLang="en-US"/>
        </a:p>
      </dgm:t>
    </dgm:pt>
    <dgm:pt modelId="{7E2F2362-5DF0-4432-90B1-68BE57FCB2EE}" type="sibTrans" cxnId="{04D583F4-CA59-4AE2-A70D-C22771ACFBD3}">
      <dgm:prSet/>
      <dgm:spPr/>
      <dgm:t>
        <a:bodyPr/>
        <a:lstStyle/>
        <a:p>
          <a:endParaRPr lang="zh-TW" altLang="en-US"/>
        </a:p>
      </dgm:t>
    </dgm:pt>
    <dgm:pt modelId="{F3AF424D-3DF0-4F2E-BE70-EA8E85236291}" type="pres">
      <dgm:prSet presAssocID="{52F753BF-F350-4BE9-A66E-5637010BE966}" presName="Name0" presStyleCnt="0">
        <dgm:presLayoutVars>
          <dgm:dir/>
          <dgm:resizeHandles val="exact"/>
        </dgm:presLayoutVars>
      </dgm:prSet>
      <dgm:spPr/>
    </dgm:pt>
    <dgm:pt modelId="{6D9BDBF5-0E61-43FC-958B-41CD2B26F11F}" type="pres">
      <dgm:prSet presAssocID="{EA62B0E5-25F2-4A68-BE37-79EA8D35BD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F340D0-E788-4C8C-822A-9D6B4DC44372}" type="pres">
      <dgm:prSet presAssocID="{E5A607BE-677C-4824-B2A9-CCA5B6443E5C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DCB4C927-C797-4514-875F-B50EAE71231A}" type="pres">
      <dgm:prSet presAssocID="{E5A607BE-677C-4824-B2A9-CCA5B6443E5C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959EDE3B-F267-4DAF-B2A5-885B1592A33A}" type="pres">
      <dgm:prSet presAssocID="{AAA3547B-85ED-45AC-8E9E-2950365B9F7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7DD1FE-0EBF-4AA5-B104-F0EDB62C5016}" type="pres">
      <dgm:prSet presAssocID="{F1C1E08F-A126-4BA1-A856-19AEBD4D42CE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4CD88E44-E97A-462D-99D7-02BE64C860E0}" type="pres">
      <dgm:prSet presAssocID="{F1C1E08F-A126-4BA1-A856-19AEBD4D42CE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E8156119-7839-4F50-B1D0-28D143A0E9C4}" type="pres">
      <dgm:prSet presAssocID="{732E96A7-82FF-46FB-94DB-56ABE1D354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47C5AE-DBAC-43E4-83D8-01E74128AA7C}" type="pres">
      <dgm:prSet presAssocID="{14C5B303-89B8-4757-A693-09C4666EB232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D099BF6A-51E8-457F-BAD5-4E0039F5776D}" type="pres">
      <dgm:prSet presAssocID="{14C5B303-89B8-4757-A693-09C4666EB232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02AA5A91-7B0E-4C5D-8421-92FD5D4ED4FE}" type="pres">
      <dgm:prSet presAssocID="{1413A6BC-B083-4FA3-9810-3F5E0E9906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E18A672-75E0-462A-9D96-57E551DD9659}" type="presOf" srcId="{EA62B0E5-25F2-4A68-BE37-79EA8D35BD6A}" destId="{6D9BDBF5-0E61-43FC-958B-41CD2B26F11F}" srcOrd="0" destOrd="0" presId="urn:microsoft.com/office/officeart/2005/8/layout/process1"/>
    <dgm:cxn modelId="{811ED80F-0DF9-45BE-9493-DC13BECF74AA}" type="presOf" srcId="{E5A607BE-677C-4824-B2A9-CCA5B6443E5C}" destId="{DCB4C927-C797-4514-875F-B50EAE71231A}" srcOrd="1" destOrd="0" presId="urn:microsoft.com/office/officeart/2005/8/layout/process1"/>
    <dgm:cxn modelId="{43B7FEDF-B319-4A13-B143-54B5D37A311C}" type="presOf" srcId="{14C5B303-89B8-4757-A693-09C4666EB232}" destId="{D099BF6A-51E8-457F-BAD5-4E0039F5776D}" srcOrd="1" destOrd="0" presId="urn:microsoft.com/office/officeart/2005/8/layout/process1"/>
    <dgm:cxn modelId="{3016B626-DDE0-42A4-A8FC-472B4BB4AC28}" type="presOf" srcId="{1413A6BC-B083-4FA3-9810-3F5E0E9906F7}" destId="{02AA5A91-7B0E-4C5D-8421-92FD5D4ED4FE}" srcOrd="0" destOrd="0" presId="urn:microsoft.com/office/officeart/2005/8/layout/process1"/>
    <dgm:cxn modelId="{CB318A9F-4E26-4299-BB62-1DF3BA004A14}" type="presOf" srcId="{52F753BF-F350-4BE9-A66E-5637010BE966}" destId="{F3AF424D-3DF0-4F2E-BE70-EA8E85236291}" srcOrd="0" destOrd="0" presId="urn:microsoft.com/office/officeart/2005/8/layout/process1"/>
    <dgm:cxn modelId="{A7FF0D5F-C690-4E16-9FE1-C68D936D5BAA}" srcId="{52F753BF-F350-4BE9-A66E-5637010BE966}" destId="{732E96A7-82FF-46FB-94DB-56ABE1D35434}" srcOrd="2" destOrd="0" parTransId="{15FF1E4B-6BEE-4FB2-9566-F594558BC69A}" sibTransId="{14C5B303-89B8-4757-A693-09C4666EB232}"/>
    <dgm:cxn modelId="{22DDD9A1-B5F0-42E0-866C-7EAC4460C49E}" type="presOf" srcId="{AAA3547B-85ED-45AC-8E9E-2950365B9F7C}" destId="{959EDE3B-F267-4DAF-B2A5-885B1592A33A}" srcOrd="0" destOrd="0" presId="urn:microsoft.com/office/officeart/2005/8/layout/process1"/>
    <dgm:cxn modelId="{4B9FB27C-9E8D-49C2-BC30-3C4D825873C7}" type="presOf" srcId="{14C5B303-89B8-4757-A693-09C4666EB232}" destId="{3A47C5AE-DBAC-43E4-83D8-01E74128AA7C}" srcOrd="0" destOrd="0" presId="urn:microsoft.com/office/officeart/2005/8/layout/process1"/>
    <dgm:cxn modelId="{9D4999EC-76C1-4687-B35E-6BCAF7F444A5}" type="presOf" srcId="{E5A607BE-677C-4824-B2A9-CCA5B6443E5C}" destId="{07F340D0-E788-4C8C-822A-9D6B4DC44372}" srcOrd="0" destOrd="0" presId="urn:microsoft.com/office/officeart/2005/8/layout/process1"/>
    <dgm:cxn modelId="{C1395BC0-01D4-4669-9820-7439E8037CD8}" srcId="{52F753BF-F350-4BE9-A66E-5637010BE966}" destId="{EA62B0E5-25F2-4A68-BE37-79EA8D35BD6A}" srcOrd="0" destOrd="0" parTransId="{DAB50739-9C58-4500-9DFA-3BF711ACC3DE}" sibTransId="{E5A607BE-677C-4824-B2A9-CCA5B6443E5C}"/>
    <dgm:cxn modelId="{6836DA92-83D4-4E18-B12D-24F7AF7EEB0E}" type="presOf" srcId="{F1C1E08F-A126-4BA1-A856-19AEBD4D42CE}" destId="{4CD88E44-E97A-462D-99D7-02BE64C860E0}" srcOrd="1" destOrd="0" presId="urn:microsoft.com/office/officeart/2005/8/layout/process1"/>
    <dgm:cxn modelId="{57F1A67B-C6E4-4544-A0F4-7DFCB2BF4519}" srcId="{52F753BF-F350-4BE9-A66E-5637010BE966}" destId="{AAA3547B-85ED-45AC-8E9E-2950365B9F7C}" srcOrd="1" destOrd="0" parTransId="{D877B997-991A-4C4A-B227-259E26B16767}" sibTransId="{F1C1E08F-A126-4BA1-A856-19AEBD4D42CE}"/>
    <dgm:cxn modelId="{04D583F4-CA59-4AE2-A70D-C22771ACFBD3}" srcId="{52F753BF-F350-4BE9-A66E-5637010BE966}" destId="{1413A6BC-B083-4FA3-9810-3F5E0E9906F7}" srcOrd="3" destOrd="0" parTransId="{2E4AA239-7258-42B1-93E4-22029650F995}" sibTransId="{7E2F2362-5DF0-4432-90B1-68BE57FCB2EE}"/>
    <dgm:cxn modelId="{8A84C0CF-E1D9-40FA-8755-7CF0EF2AE33B}" type="presOf" srcId="{F1C1E08F-A126-4BA1-A856-19AEBD4D42CE}" destId="{A57DD1FE-0EBF-4AA5-B104-F0EDB62C5016}" srcOrd="0" destOrd="0" presId="urn:microsoft.com/office/officeart/2005/8/layout/process1"/>
    <dgm:cxn modelId="{A294476E-B1F6-4EBF-8E64-3EBB32F08CA0}" type="presOf" srcId="{732E96A7-82FF-46FB-94DB-56ABE1D35434}" destId="{E8156119-7839-4F50-B1D0-28D143A0E9C4}" srcOrd="0" destOrd="0" presId="urn:microsoft.com/office/officeart/2005/8/layout/process1"/>
    <dgm:cxn modelId="{7218CFF3-F454-4A4E-B905-EEA5587D8F9D}" type="presParOf" srcId="{F3AF424D-3DF0-4F2E-BE70-EA8E85236291}" destId="{6D9BDBF5-0E61-43FC-958B-41CD2B26F11F}" srcOrd="0" destOrd="0" presId="urn:microsoft.com/office/officeart/2005/8/layout/process1"/>
    <dgm:cxn modelId="{ED2AC4FD-11D4-4D66-9074-7CC53D0B5EE0}" type="presParOf" srcId="{F3AF424D-3DF0-4F2E-BE70-EA8E85236291}" destId="{07F340D0-E788-4C8C-822A-9D6B4DC44372}" srcOrd="1" destOrd="0" presId="urn:microsoft.com/office/officeart/2005/8/layout/process1"/>
    <dgm:cxn modelId="{8D79438C-00F7-40BC-88B6-835ED719DE93}" type="presParOf" srcId="{07F340D0-E788-4C8C-822A-9D6B4DC44372}" destId="{DCB4C927-C797-4514-875F-B50EAE71231A}" srcOrd="0" destOrd="0" presId="urn:microsoft.com/office/officeart/2005/8/layout/process1"/>
    <dgm:cxn modelId="{0A73B2F7-B1A7-4F8A-A58C-651937717A4B}" type="presParOf" srcId="{F3AF424D-3DF0-4F2E-BE70-EA8E85236291}" destId="{959EDE3B-F267-4DAF-B2A5-885B1592A33A}" srcOrd="2" destOrd="0" presId="urn:microsoft.com/office/officeart/2005/8/layout/process1"/>
    <dgm:cxn modelId="{29343053-AFD0-4D4B-A1B9-CCBD5D84A352}" type="presParOf" srcId="{F3AF424D-3DF0-4F2E-BE70-EA8E85236291}" destId="{A57DD1FE-0EBF-4AA5-B104-F0EDB62C5016}" srcOrd="3" destOrd="0" presId="urn:microsoft.com/office/officeart/2005/8/layout/process1"/>
    <dgm:cxn modelId="{B4988B03-8E70-4248-919B-0DF8FC844C42}" type="presParOf" srcId="{A57DD1FE-0EBF-4AA5-B104-F0EDB62C5016}" destId="{4CD88E44-E97A-462D-99D7-02BE64C860E0}" srcOrd="0" destOrd="0" presId="urn:microsoft.com/office/officeart/2005/8/layout/process1"/>
    <dgm:cxn modelId="{9D684E31-1B56-4F4E-A929-A779D6A23A3C}" type="presParOf" srcId="{F3AF424D-3DF0-4F2E-BE70-EA8E85236291}" destId="{E8156119-7839-4F50-B1D0-28D143A0E9C4}" srcOrd="4" destOrd="0" presId="urn:microsoft.com/office/officeart/2005/8/layout/process1"/>
    <dgm:cxn modelId="{C8BD7A7A-C63C-4FA1-ACC3-24BB499076CE}" type="presParOf" srcId="{F3AF424D-3DF0-4F2E-BE70-EA8E85236291}" destId="{3A47C5AE-DBAC-43E4-83D8-01E74128AA7C}" srcOrd="5" destOrd="0" presId="urn:microsoft.com/office/officeart/2005/8/layout/process1"/>
    <dgm:cxn modelId="{CFBB866F-A5AE-4F57-A593-567F889C6E12}" type="presParOf" srcId="{3A47C5AE-DBAC-43E4-83D8-01E74128AA7C}" destId="{D099BF6A-51E8-457F-BAD5-4E0039F5776D}" srcOrd="0" destOrd="0" presId="urn:microsoft.com/office/officeart/2005/8/layout/process1"/>
    <dgm:cxn modelId="{3D17B011-2675-40A9-AAE6-46364622E828}" type="presParOf" srcId="{F3AF424D-3DF0-4F2E-BE70-EA8E85236291}" destId="{02AA5A91-7B0E-4C5D-8421-92FD5D4ED4F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AF80E7-63CD-4BF4-ABAC-D23E265F7D1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B43A9F6-E808-4D68-BD9F-D3DAAF3C6A5B}">
      <dgm:prSet phldrT="[文字]"/>
      <dgm:spPr/>
      <dgm:t>
        <a:bodyPr/>
        <a:lstStyle/>
        <a:p>
          <a:r>
            <a:rPr lang="zh-TW" altLang="en-US" b="1" dirty="0" smtClean="0">
              <a:latin typeface="華康楷書體W7(P)" pitchFamily="66" charset="-120"/>
              <a:ea typeface="華康楷書體W7(P)" pitchFamily="66" charset="-120"/>
            </a:rPr>
            <a:t>徵求條件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0704C62-D6F0-40FB-93DA-BB9631B94538}" type="parTrans" cxnId="{2592206F-98CA-4E83-A528-7E28B49CDDA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7C6713D-CE6C-4231-9B37-C663F3E8FA8B}" type="sibTrans" cxnId="{2592206F-98CA-4E83-A528-7E28B49CDDA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794193-4118-4D46-B610-32AF8D089E95}">
      <dgm:prSet phldrT="[文字]" custT="1"/>
      <dgm:spPr/>
      <dgm:t>
        <a:bodyPr/>
        <a:lstStyle/>
        <a:p>
          <a:r>
            <a:rPr lang="zh-TW" altLang="en-US" sz="1400" dirty="0" smtClean="0">
              <a:latin typeface="華康海報體W9" pitchFamily="81" charset="-120"/>
              <a:ea typeface="華康海報體W9" pitchFamily="81" charset="-120"/>
            </a:rPr>
            <a:t>前一學期學業平均成績達八十分</a:t>
          </a:r>
          <a:r>
            <a:rPr lang="en-US" altLang="zh-TW" sz="1400" dirty="0" smtClean="0">
              <a:latin typeface="華康海報體W9" pitchFamily="81" charset="-120"/>
              <a:ea typeface="華康海報體W9" pitchFamily="81" charset="-120"/>
            </a:rPr>
            <a:t>(</a:t>
          </a:r>
          <a:r>
            <a:rPr lang="zh-TW" altLang="en-US" sz="1400" dirty="0" smtClean="0">
              <a:latin typeface="華康海報體W9" pitchFamily="81" charset="-120"/>
              <a:ea typeface="華康海報體W9" pitchFamily="81" charset="-120"/>
            </a:rPr>
            <a:t>含</a:t>
          </a:r>
          <a:r>
            <a:rPr lang="en-US" altLang="zh-TW" sz="1400" dirty="0" smtClean="0">
              <a:latin typeface="華康海報體W9" pitchFamily="81" charset="-120"/>
              <a:ea typeface="華康海報體W9" pitchFamily="81" charset="-120"/>
            </a:rPr>
            <a:t>)</a:t>
          </a:r>
          <a:r>
            <a:rPr lang="zh-TW" altLang="en-US" sz="1400" dirty="0" smtClean="0">
              <a:latin typeface="華康海報體W9" pitchFamily="81" charset="-120"/>
              <a:ea typeface="華康海報體W9" pitchFamily="81" charset="-120"/>
            </a:rPr>
            <a:t>以上</a:t>
          </a:r>
          <a:endParaRPr lang="zh-TW" altLang="en-US" sz="1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72EC9B0-7377-404B-BF68-84B7CA307D66}" type="parTrans" cxnId="{59F1E193-3EE6-4D76-8FB0-3D8FC0AD2A4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D4F05C2-638B-4FE8-9EAC-F23582E0C04E}" type="sibTrans" cxnId="{59F1E193-3EE6-4D76-8FB0-3D8FC0AD2A4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DFAEFDF-460F-44ED-AAFD-D38F390AE471}">
      <dgm:prSet phldrT="[文字]" custT="1"/>
      <dgm:spPr/>
      <dgm:t>
        <a:bodyPr/>
        <a:lstStyle/>
        <a:p>
          <a:r>
            <a:rPr lang="zh-TW" altLang="en-US" sz="1400" dirty="0" smtClean="0">
              <a:latin typeface="華康海報體W9" pitchFamily="81" charset="-120"/>
              <a:ea typeface="華康海報體W9" pitchFamily="81" charset="-120"/>
            </a:rPr>
            <a:t>每星期可撥出固定之</a:t>
          </a:r>
          <a:r>
            <a:rPr lang="en-US" altLang="zh-TW" sz="1400" dirty="0" smtClean="0">
              <a:latin typeface="華康海報體W9" pitchFamily="81" charset="-120"/>
              <a:ea typeface="華康海報體W9" pitchFamily="81" charset="-120"/>
            </a:rPr>
            <a:t>2</a:t>
          </a:r>
          <a:r>
            <a:rPr lang="zh-TW" altLang="en-US" sz="1400" dirty="0" smtClean="0">
              <a:latin typeface="華康海報體W9" pitchFamily="81" charset="-120"/>
              <a:ea typeface="華康海報體W9" pitchFamily="81" charset="-120"/>
            </a:rPr>
            <a:t>～</a:t>
          </a:r>
          <a:r>
            <a:rPr lang="en-US" altLang="zh-TW" sz="1400" dirty="0" smtClean="0">
              <a:latin typeface="華康海報體W9" pitchFamily="81" charset="-120"/>
              <a:ea typeface="華康海報體W9" pitchFamily="81" charset="-120"/>
            </a:rPr>
            <a:t>4</a:t>
          </a:r>
          <a:r>
            <a:rPr lang="zh-TW" altLang="en-US" sz="1400" dirty="0" smtClean="0">
              <a:latin typeface="華康海報體W9" pitchFamily="81" charset="-120"/>
              <a:ea typeface="華康海報體W9" pitchFamily="81" charset="-120"/>
            </a:rPr>
            <a:t>小時</a:t>
          </a:r>
          <a:endParaRPr lang="zh-TW" altLang="en-US" sz="1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061503B-C96C-453B-BE33-15994BB3F082}" type="parTrans" cxnId="{8FB4F6F2-A4A5-4B72-A80D-78AF3A74A5C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775134E-E6B5-4E38-B7F1-FA7EF5A81AC4}" type="sibTrans" cxnId="{8FB4F6F2-A4A5-4B72-A80D-78AF3A74A5C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56BEC00-3828-40DF-A00A-24466EBCACC0}">
      <dgm:prSet phldrT="[文字]"/>
      <dgm:spPr/>
      <dgm:t>
        <a:bodyPr/>
        <a:lstStyle/>
        <a:p>
          <a:r>
            <a:rPr lang="zh-TW" altLang="en-US" b="1" dirty="0" smtClean="0">
              <a:latin typeface="華康楷書體W7(P)" pitchFamily="66" charset="-120"/>
              <a:ea typeface="華康楷書體W7(P)" pitchFamily="66" charset="-120"/>
            </a:rPr>
            <a:t>協助對象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ADDE246-35EF-4F3E-A21A-55626249CF8D}" type="parTrans" cxnId="{D4AB94EA-1E8E-44A7-9E23-3038B3B1AEC4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B640903-92CE-4B1B-96F2-C88FA0D8C922}" type="sibTrans" cxnId="{D4AB94EA-1E8E-44A7-9E23-3038B3B1AEC4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87ED9E2-79A0-4DDD-BCD3-AA196E13DC9F}">
      <dgm:prSet phldrT="[文字]" custT="1"/>
      <dgm:spPr/>
      <dgm:t>
        <a:bodyPr/>
        <a:lstStyle/>
        <a:p>
          <a:r>
            <a:rPr lang="zh-TW" altLang="en-US" sz="1400" dirty="0" smtClean="0">
              <a:latin typeface="華康海報體W9" pitchFamily="81" charset="-120"/>
              <a:ea typeface="華康海報體W9" pitchFamily="81" charset="-120"/>
            </a:rPr>
            <a:t>弱勢學生</a:t>
          </a:r>
          <a:endParaRPr lang="zh-TW" altLang="en-US" sz="1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578161-EA83-4388-9811-72B59E68D455}" type="parTrans" cxnId="{4B5D4F2F-FA1B-481E-8167-DE0649EEAA8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A340E6D-0EEB-44A7-B893-27AF652A101B}" type="sibTrans" cxnId="{4B5D4F2F-FA1B-481E-8167-DE0649EEAA8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CC20815-64E1-4D14-A2B7-C93449004FB5}">
      <dgm:prSet phldrT="[文字]" custT="1"/>
      <dgm:spPr/>
      <dgm:t>
        <a:bodyPr/>
        <a:lstStyle/>
        <a:p>
          <a:r>
            <a:rPr lang="zh-TW" altLang="en-US" sz="1400" dirty="0" smtClean="0">
              <a:latin typeface="華康海報體W9" pitchFamily="81" charset="-120"/>
              <a:ea typeface="華康海報體W9" pitchFamily="81" charset="-120"/>
            </a:rPr>
            <a:t>曾有期初或期中課業預警紀錄之學生</a:t>
          </a:r>
          <a:endParaRPr lang="zh-TW" altLang="en-US" sz="1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2D4F33F-A3D8-4637-B34F-4F980AAE5945}" type="parTrans" cxnId="{37801E10-B537-406B-A834-4B546738474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F67632B-8FAA-4E0A-B326-4A492DACA89A}" type="sibTrans" cxnId="{37801E10-B537-406B-A834-4B546738474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8FBB107-996D-4B91-9E9A-A82F20B5CED6}">
      <dgm:prSet phldrT="[文字]"/>
      <dgm:spPr/>
      <dgm:t>
        <a:bodyPr/>
        <a:lstStyle/>
        <a:p>
          <a:r>
            <a:rPr lang="zh-TW" altLang="en-US" b="1" dirty="0" smtClean="0">
              <a:latin typeface="華康楷書體W7(P)" pitchFamily="66" charset="-120"/>
              <a:ea typeface="華康楷書體W7(P)" pitchFamily="66" charset="-120"/>
            </a:rPr>
            <a:t>申請原則</a:t>
          </a:r>
          <a:endParaRPr lang="zh-TW" altLang="en-US" b="1" dirty="0">
            <a:latin typeface="華康楷書體W7(P)" pitchFamily="66" charset="-120"/>
            <a:ea typeface="華康楷書體W7(P)" pitchFamily="66" charset="-120"/>
          </a:endParaRPr>
        </a:p>
      </dgm:t>
    </dgm:pt>
    <dgm:pt modelId="{E61387BA-F5E9-4322-B921-C27E742A98F5}" type="parTrans" cxnId="{AF0E6ED2-52C0-48A3-BBBE-564F4075C3A3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62720F-792D-4647-9A50-CC2488F1CEDC}" type="sibTrans" cxnId="{AF0E6ED2-52C0-48A3-BBBE-564F4075C3A3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14700CC-30C1-45C2-9EAA-142545A96936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同一學期至多擔任兩門課程或一門課程兩個班次</a:t>
          </a:r>
          <a:endParaRPr lang="zh-TW" altLang="en-US" sz="1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E39BE43-6B54-47CE-8870-71B3F6C742AC}" type="parTrans" cxnId="{57912957-F729-4C11-A001-7DF542F0B9C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5432F0-24CA-4272-A610-F61EEB7F4F84}" type="sibTrans" cxnId="{57912957-F729-4C11-A001-7DF542F0B9C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657FB19-A829-42AD-BCAD-B77B3F0AB3F3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每次課業輔導應</a:t>
          </a:r>
          <a:r>
            <a:rPr lang="zh-TW" altLang="en-US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確實</a:t>
          </a: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簽到</a:t>
          </a:r>
          <a:endParaRPr lang="zh-TW" altLang="en-US" sz="14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F993749-5618-4FC8-AB01-652A8D2C7873}" type="parTrans" cxnId="{EA91F561-72E0-4E00-B205-BEE806888A83}">
      <dgm:prSet/>
      <dgm:spPr/>
      <dgm:t>
        <a:bodyPr/>
        <a:lstStyle/>
        <a:p>
          <a:endParaRPr lang="zh-TW" altLang="en-US"/>
        </a:p>
      </dgm:t>
    </dgm:pt>
    <dgm:pt modelId="{E239EFD4-1BDD-4D24-A450-BA4C4FBBBCA4}" type="sibTrans" cxnId="{EA91F561-72E0-4E00-B205-BEE806888A83}">
      <dgm:prSet/>
      <dgm:spPr/>
      <dgm:t>
        <a:bodyPr/>
        <a:lstStyle/>
        <a:p>
          <a:endParaRPr lang="zh-TW" altLang="en-US"/>
        </a:p>
      </dgm:t>
    </dgm:pt>
    <dgm:pt modelId="{937B8BE4-B12D-4A6B-A329-4C946E11878B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bg1"/>
              </a:solidFill>
              <a:latin typeface="華康楷書體W7(P)" pitchFamily="66" charset="-120"/>
              <a:ea typeface="華康楷書體W7(P)" pitchFamily="66" charset="-120"/>
            </a:rPr>
            <a:t>獎助學金</a:t>
          </a:r>
          <a:endParaRPr lang="zh-TW" altLang="en-US" b="1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4271120-AB0E-41D8-8FAC-9CA49A90C5FB}" type="parTrans" cxnId="{90EE4AE3-A321-44D5-A050-B3B220F48639}">
      <dgm:prSet/>
      <dgm:spPr/>
      <dgm:t>
        <a:bodyPr/>
        <a:lstStyle/>
        <a:p>
          <a:endParaRPr lang="zh-TW" altLang="en-US"/>
        </a:p>
      </dgm:t>
    </dgm:pt>
    <dgm:pt modelId="{C1D1724A-740F-40B9-B042-F3209857E669}" type="sibTrans" cxnId="{90EE4AE3-A321-44D5-A050-B3B220F48639}">
      <dgm:prSet/>
      <dgm:spPr/>
      <dgm:t>
        <a:bodyPr/>
        <a:lstStyle/>
        <a:p>
          <a:endParaRPr lang="zh-TW" altLang="en-US"/>
        </a:p>
      </dgm:t>
    </dgm:pt>
    <dgm:pt modelId="{97A606F1-4E32-4E1F-A7D5-9950405C779A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1400" dirty="0" smtClean="0">
              <a:latin typeface="華康海報體W9" pitchFamily="81" charset="-120"/>
              <a:ea typeface="華康海報體W9" pitchFamily="81" charset="-120"/>
            </a:rPr>
            <a:t>屬「勞僱型」學生兼任助理</a:t>
          </a:r>
          <a:endParaRPr lang="zh-TW" altLang="en-US" sz="14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965AF2-630B-494C-A549-E20A1C2EB866}" type="parTrans" cxnId="{F5E10783-A39C-42FF-8F0D-5D4CEC6C1343}">
      <dgm:prSet/>
      <dgm:spPr/>
      <dgm:t>
        <a:bodyPr/>
        <a:lstStyle/>
        <a:p>
          <a:endParaRPr lang="zh-TW" altLang="en-US"/>
        </a:p>
      </dgm:t>
    </dgm:pt>
    <dgm:pt modelId="{C8E6335F-62CE-4627-B556-1B7139A4BB93}" type="sibTrans" cxnId="{F5E10783-A39C-42FF-8F0D-5D4CEC6C1343}">
      <dgm:prSet/>
      <dgm:spPr/>
      <dgm:t>
        <a:bodyPr/>
        <a:lstStyle/>
        <a:p>
          <a:endParaRPr lang="zh-TW" altLang="en-US"/>
        </a:p>
      </dgm:t>
    </dgm:pt>
    <dgm:pt modelId="{860AAD64-5745-4574-9605-CC1612472867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1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同儕課輔</a:t>
          </a:r>
          <a:endParaRPr lang="zh-TW" altLang="en-US" sz="1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D91B0B-BBD9-4FD4-816D-6248E0FC52C9}" type="parTrans" cxnId="{EB77F1E0-D847-4827-A3DC-767A5267C218}">
      <dgm:prSet/>
      <dgm:spPr/>
      <dgm:t>
        <a:bodyPr/>
        <a:lstStyle/>
        <a:p>
          <a:endParaRPr lang="zh-TW" altLang="en-US"/>
        </a:p>
      </dgm:t>
    </dgm:pt>
    <dgm:pt modelId="{DEE42411-2FEC-4A01-A5E2-568C2A460B88}" type="sibTrans" cxnId="{EB77F1E0-D847-4827-A3DC-767A5267C218}">
      <dgm:prSet/>
      <dgm:spPr/>
      <dgm:t>
        <a:bodyPr/>
        <a:lstStyle/>
        <a:p>
          <a:endParaRPr lang="zh-TW" altLang="en-US"/>
        </a:p>
      </dgm:t>
    </dgm:pt>
    <dgm:pt modelId="{6258117E-CDA3-4308-ACB1-3A1F3BF7C131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每小時支領二佰元獎助學金</a:t>
          </a:r>
          <a:endParaRPr lang="zh-TW" altLang="en-US" sz="14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5505657-4D53-4C6D-9B80-4EAAC94B2F27}" type="parTrans" cxnId="{48D03128-8791-4908-9F51-44D89E92A2D1}">
      <dgm:prSet/>
      <dgm:spPr/>
      <dgm:t>
        <a:bodyPr/>
        <a:lstStyle/>
        <a:p>
          <a:endParaRPr lang="zh-TW" altLang="en-US"/>
        </a:p>
      </dgm:t>
    </dgm:pt>
    <dgm:pt modelId="{204DDBA9-CB45-4E24-A95C-9F993DCCB4BB}" type="sibTrans" cxnId="{48D03128-8791-4908-9F51-44D89E92A2D1}">
      <dgm:prSet/>
      <dgm:spPr/>
      <dgm:t>
        <a:bodyPr/>
        <a:lstStyle/>
        <a:p>
          <a:endParaRPr lang="zh-TW" altLang="en-US"/>
        </a:p>
      </dgm:t>
    </dgm:pt>
    <dgm:pt modelId="{E2E4AC61-CCDC-4847-9264-8DF30743CDC5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經費支出包含雇主負擔之勞</a:t>
          </a:r>
          <a:r>
            <a:rPr lang="en-US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(</a:t>
          </a: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健</a:t>
          </a:r>
          <a:r>
            <a:rPr lang="en-US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)</a:t>
          </a: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保、勞退等納保後衍生之費用</a:t>
          </a:r>
          <a:endParaRPr lang="zh-TW" altLang="en-US" sz="14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56EF7A-FED8-4D5B-9F27-02DA0790BEE6}" type="parTrans" cxnId="{6FC4A6C4-F5F8-4B22-9571-D12324DEBB97}">
      <dgm:prSet/>
      <dgm:spPr/>
      <dgm:t>
        <a:bodyPr/>
        <a:lstStyle/>
        <a:p>
          <a:endParaRPr lang="zh-TW" altLang="en-US"/>
        </a:p>
      </dgm:t>
    </dgm:pt>
    <dgm:pt modelId="{4601DD08-2EA8-4756-9922-07F35D8E6469}" type="sibTrans" cxnId="{6FC4A6C4-F5F8-4B22-9571-D12324DEBB97}">
      <dgm:prSet/>
      <dgm:spPr/>
      <dgm:t>
        <a:bodyPr/>
        <a:lstStyle/>
        <a:p>
          <a:endParaRPr lang="zh-TW" altLang="en-US"/>
        </a:p>
      </dgm:t>
    </dgm:pt>
    <dgm:pt modelId="{DD491264-D970-4D9D-B9ED-51A07A74A273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每週每科以</a:t>
          </a:r>
          <a:r>
            <a:rPr lang="en-US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4</a:t>
          </a: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小時為限</a:t>
          </a:r>
          <a:endParaRPr lang="zh-TW" altLang="en-US" sz="1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F35B13-32F9-4C95-B9E2-549CA947B149}" type="parTrans" cxnId="{D659ADB3-4CC9-4D92-84CB-8DBF3D257618}">
      <dgm:prSet/>
      <dgm:spPr/>
      <dgm:t>
        <a:bodyPr/>
        <a:lstStyle/>
        <a:p>
          <a:endParaRPr lang="zh-TW" altLang="en-US"/>
        </a:p>
      </dgm:t>
    </dgm:pt>
    <dgm:pt modelId="{14EA50EA-75E8-4DE9-9DB2-29766C523ACB}" type="sibTrans" cxnId="{D659ADB3-4CC9-4D92-84CB-8DBF3D257618}">
      <dgm:prSet/>
      <dgm:spPr/>
      <dgm:t>
        <a:bodyPr/>
        <a:lstStyle/>
        <a:p>
          <a:endParaRPr lang="zh-TW" altLang="en-US"/>
        </a:p>
      </dgm:t>
    </dgm:pt>
    <dgm:pt modelId="{C52ED480-F445-4571-87D8-61903A9BC20D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1400" dirty="0" smtClean="0">
              <a:latin typeface="華康海報體W9" pitchFamily="81" charset="-120"/>
              <a:ea typeface="華康海報體W9" pitchFamily="81" charset="-120"/>
            </a:rPr>
            <a:t>填寫課業輔導報名表後，送交各學系、學院、學習中心審核、媒合</a:t>
          </a:r>
          <a:endParaRPr lang="zh-TW" altLang="en-US" sz="1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CD0ACF1-1BA3-4F22-991C-08F13F60BC61}" type="parTrans" cxnId="{D879AAF4-64D6-4A48-92C4-ACB7BE49C388}">
      <dgm:prSet/>
      <dgm:spPr/>
      <dgm:t>
        <a:bodyPr/>
        <a:lstStyle/>
        <a:p>
          <a:endParaRPr lang="zh-TW" altLang="en-US"/>
        </a:p>
      </dgm:t>
    </dgm:pt>
    <dgm:pt modelId="{029C7B35-EADB-43AB-BEB8-20640168FE95}" type="sibTrans" cxnId="{D879AAF4-64D6-4A48-92C4-ACB7BE49C388}">
      <dgm:prSet/>
      <dgm:spPr/>
      <dgm:t>
        <a:bodyPr/>
        <a:lstStyle/>
        <a:p>
          <a:endParaRPr lang="zh-TW" altLang="en-US"/>
        </a:p>
      </dgm:t>
    </dgm:pt>
    <dgm:pt modelId="{C00F0D94-427C-4DC8-9652-5DB415474D0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依規定辦理勞（健）保加保與簽定勞動契約</a:t>
          </a:r>
          <a:endParaRPr lang="zh-TW" altLang="en-US" sz="1400" dirty="0">
            <a:solidFill>
              <a:schemeClr val="tx1"/>
            </a:solidFill>
            <a:latin typeface="華康海報體W9" pitchFamily="81" charset="-120"/>
            <a:ea typeface="華康海報體W9" pitchFamily="81" charset="-120"/>
          </a:endParaRPr>
        </a:p>
      </dgm:t>
    </dgm:pt>
    <dgm:pt modelId="{BEC8E898-5140-4A3E-B822-48A741066DD9}" type="parTrans" cxnId="{8A6A97DB-43B5-444F-885B-9CA16CCA405C}">
      <dgm:prSet/>
      <dgm:spPr/>
      <dgm:t>
        <a:bodyPr/>
        <a:lstStyle/>
        <a:p>
          <a:endParaRPr lang="zh-TW" altLang="en-US"/>
        </a:p>
      </dgm:t>
    </dgm:pt>
    <dgm:pt modelId="{322748B0-DB37-4630-8AB2-DDA7470D0A85}" type="sibTrans" cxnId="{8A6A97DB-43B5-444F-885B-9CA16CCA405C}">
      <dgm:prSet/>
      <dgm:spPr/>
      <dgm:t>
        <a:bodyPr/>
        <a:lstStyle/>
        <a:p>
          <a:endParaRPr lang="zh-TW" altLang="en-US"/>
        </a:p>
      </dgm:t>
    </dgm:pt>
    <dgm:pt modelId="{93DD183E-D1E4-4E85-82B2-D99BB41B00C7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每月底前將</a:t>
          </a:r>
          <a:r>
            <a:rPr lang="zh-TW" altLang="en-US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當月工作時數表、</a:t>
          </a:r>
          <a:r>
            <a:rPr lang="zh-TW" altLang="zh-TW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課業輔導紀錄表及活動紀錄表</a:t>
          </a:r>
          <a:r>
            <a:rPr lang="zh-TW" altLang="en-US" sz="14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送簽</a:t>
          </a:r>
          <a:endParaRPr lang="zh-TW" altLang="en-US" sz="14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8398944-8BC6-40BF-A042-95CBCCA3125F}" type="parTrans" cxnId="{4A8CE7C6-C941-40D6-B5A1-538637E0A329}">
      <dgm:prSet/>
      <dgm:spPr/>
      <dgm:t>
        <a:bodyPr/>
        <a:lstStyle/>
        <a:p>
          <a:endParaRPr lang="zh-TW" altLang="en-US"/>
        </a:p>
      </dgm:t>
    </dgm:pt>
    <dgm:pt modelId="{B8EF1315-132C-4295-BFB3-F38315AAC426}" type="sibTrans" cxnId="{4A8CE7C6-C941-40D6-B5A1-538637E0A329}">
      <dgm:prSet/>
      <dgm:spPr/>
      <dgm:t>
        <a:bodyPr/>
        <a:lstStyle/>
        <a:p>
          <a:endParaRPr lang="zh-TW" altLang="en-US"/>
        </a:p>
      </dgm:t>
    </dgm:pt>
    <dgm:pt modelId="{F1494FE7-C3DC-4346-BE26-1F5300A35A39}" type="pres">
      <dgm:prSet presAssocID="{D4AF80E7-63CD-4BF4-ABAC-D23E265F7D1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304458E-A44D-49EA-90C8-A6E644C1B672}" type="pres">
      <dgm:prSet presAssocID="{9B43A9F6-E808-4D68-BD9F-D3DAAF3C6A5B}" presName="composite" presStyleCnt="0"/>
      <dgm:spPr/>
    </dgm:pt>
    <dgm:pt modelId="{179323BC-E4E7-4F46-87FA-3C5B078BA7AB}" type="pres">
      <dgm:prSet presAssocID="{9B43A9F6-E808-4D68-BD9F-D3DAAF3C6A5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108B31-118E-4B38-95AA-FEEE3C94E0F5}" type="pres">
      <dgm:prSet presAssocID="{9B43A9F6-E808-4D68-BD9F-D3DAAF3C6A5B}" presName="descendantText" presStyleLbl="alignAcc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9B8B8C-07BA-4CB5-B75F-8899AEC04A5D}" type="pres">
      <dgm:prSet presAssocID="{B7C6713D-CE6C-4231-9B37-C663F3E8FA8B}" presName="sp" presStyleCnt="0"/>
      <dgm:spPr/>
    </dgm:pt>
    <dgm:pt modelId="{EA03C281-DA83-40F7-9FC4-680B412BC4C9}" type="pres">
      <dgm:prSet presAssocID="{756BEC00-3828-40DF-A00A-24466EBCACC0}" presName="composite" presStyleCnt="0"/>
      <dgm:spPr/>
    </dgm:pt>
    <dgm:pt modelId="{5ADCE9F4-E7C3-405E-90C5-02954C47DB6A}" type="pres">
      <dgm:prSet presAssocID="{756BEC00-3828-40DF-A00A-24466EBCACC0}" presName="parentText" presStyleLbl="alignNode1" presStyleIdx="1" presStyleCnt="4" custLinFactNeighborY="-689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77F985-1778-4924-92A5-86D273A4659C}" type="pres">
      <dgm:prSet presAssocID="{756BEC00-3828-40DF-A00A-24466EBCACC0}" presName="descendantText" presStyleLbl="alignAcc1" presStyleIdx="1" presStyleCnt="4" custScaleY="93230" custLinFactNeighborY="-1060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D8192E-D7D7-4010-91C5-AF8728F2FE2E}" type="pres">
      <dgm:prSet presAssocID="{EB640903-92CE-4B1B-96F2-C88FA0D8C922}" presName="sp" presStyleCnt="0"/>
      <dgm:spPr/>
    </dgm:pt>
    <dgm:pt modelId="{01C8E02F-9EF6-4D7D-AF9C-4A7468350554}" type="pres">
      <dgm:prSet presAssocID="{C8FBB107-996D-4B91-9E9A-A82F20B5CED6}" presName="composite" presStyleCnt="0"/>
      <dgm:spPr/>
    </dgm:pt>
    <dgm:pt modelId="{39BD240E-B408-4D78-A471-22F7C4AC5907}" type="pres">
      <dgm:prSet presAssocID="{C8FBB107-996D-4B91-9E9A-A82F20B5CED6}" presName="parentText" presStyleLbl="alignNode1" presStyleIdx="2" presStyleCnt="4" custLinFactNeighborY="-1268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ED8C25-E26A-42C2-997E-3B0131475AED}" type="pres">
      <dgm:prSet presAssocID="{C8FBB107-996D-4B91-9E9A-A82F20B5CED6}" presName="descendantText" presStyleLbl="alignAcc1" presStyleIdx="2" presStyleCnt="4" custScaleY="131366" custLinFactNeighborY="-1695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B943D1-5DA7-4E6A-A567-29A90947FD5B}" type="pres">
      <dgm:prSet presAssocID="{CE62720F-792D-4647-9A50-CC2488F1CEDC}" presName="sp" presStyleCnt="0"/>
      <dgm:spPr/>
    </dgm:pt>
    <dgm:pt modelId="{3122A716-717C-4D86-9ACA-44BEF3CCC04E}" type="pres">
      <dgm:prSet presAssocID="{937B8BE4-B12D-4A6B-A329-4C946E11878B}" presName="composite" presStyleCnt="0"/>
      <dgm:spPr/>
    </dgm:pt>
    <dgm:pt modelId="{F35B89D0-45DA-43A8-A9D2-FC932D39B6FF}" type="pres">
      <dgm:prSet presAssocID="{937B8BE4-B12D-4A6B-A329-4C946E11878B}" presName="parentText" presStyleLbl="alignNode1" presStyleIdx="3" presStyleCnt="4" custLinFactNeighborY="-14069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C36E21-D319-4CBB-98D7-EB06D4536938}" type="pres">
      <dgm:prSet presAssocID="{937B8BE4-B12D-4A6B-A329-4C946E11878B}" presName="descendantText" presStyleLbl="alignAcc1" presStyleIdx="3" presStyleCnt="4" custScaleY="198266" custLinFactNeighborY="-126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91F561-72E0-4E00-B205-BEE806888A83}" srcId="{937B8BE4-B12D-4A6B-A329-4C946E11878B}" destId="{9657FB19-A829-42AD-BCAD-B77B3F0AB3F3}" srcOrd="4" destOrd="0" parTransId="{0F993749-5618-4FC8-AB01-652A8D2C7873}" sibTransId="{E239EFD4-1BDD-4D24-A450-BA4C4FBBBCA4}"/>
    <dgm:cxn modelId="{517883B0-B6DB-4D33-8E89-A2B8B2CEA34B}" type="presOf" srcId="{756BEC00-3828-40DF-A00A-24466EBCACC0}" destId="{5ADCE9F4-E7C3-405E-90C5-02954C47DB6A}" srcOrd="0" destOrd="0" presId="urn:microsoft.com/office/officeart/2005/8/layout/chevron2"/>
    <dgm:cxn modelId="{D8CB91E4-8621-4295-834E-B3DC1C99F6BE}" type="presOf" srcId="{97A606F1-4E32-4E1F-A7D5-9950405C779A}" destId="{2CC36E21-D319-4CBB-98D7-EB06D4536938}" srcOrd="0" destOrd="0" presId="urn:microsoft.com/office/officeart/2005/8/layout/chevron2"/>
    <dgm:cxn modelId="{4A8CE7C6-C941-40D6-B5A1-538637E0A329}" srcId="{937B8BE4-B12D-4A6B-A329-4C946E11878B}" destId="{93DD183E-D1E4-4E85-82B2-D99BB41B00C7}" srcOrd="5" destOrd="0" parTransId="{48398944-8BC6-40BF-A042-95CBCCA3125F}" sibTransId="{B8EF1315-132C-4295-BFB3-F38315AAC426}"/>
    <dgm:cxn modelId="{711FD140-A59F-4BDD-8808-56535279F466}" type="presOf" srcId="{C87ED9E2-79A0-4DDD-BCD3-AA196E13DC9F}" destId="{5777F985-1778-4924-92A5-86D273A4659C}" srcOrd="0" destOrd="0" presId="urn:microsoft.com/office/officeart/2005/8/layout/chevron2"/>
    <dgm:cxn modelId="{EB77F1E0-D847-4827-A3DC-767A5267C218}" srcId="{C8FBB107-996D-4B91-9E9A-A82F20B5CED6}" destId="{860AAD64-5745-4574-9605-CC1612472867}" srcOrd="3" destOrd="0" parTransId="{1AD91B0B-BBD9-4FD4-816D-6248E0FC52C9}" sibTransId="{DEE42411-2FEC-4A01-A5E2-568C2A460B88}"/>
    <dgm:cxn modelId="{AF0E6ED2-52C0-48A3-BBBE-564F4075C3A3}" srcId="{D4AF80E7-63CD-4BF4-ABAC-D23E265F7D1A}" destId="{C8FBB107-996D-4B91-9E9A-A82F20B5CED6}" srcOrd="2" destOrd="0" parTransId="{E61387BA-F5E9-4322-B921-C27E742A98F5}" sibTransId="{CE62720F-792D-4647-9A50-CC2488F1CEDC}"/>
    <dgm:cxn modelId="{CCEC4F31-25E7-42B4-866D-9714511D0B2E}" type="presOf" srcId="{D4AF80E7-63CD-4BF4-ABAC-D23E265F7D1A}" destId="{F1494FE7-C3DC-4346-BE26-1F5300A35A39}" srcOrd="0" destOrd="0" presId="urn:microsoft.com/office/officeart/2005/8/layout/chevron2"/>
    <dgm:cxn modelId="{A13D94AC-FF5F-4D0B-A7C6-D4772882172F}" type="presOf" srcId="{93DD183E-D1E4-4E85-82B2-D99BB41B00C7}" destId="{2CC36E21-D319-4CBB-98D7-EB06D4536938}" srcOrd="0" destOrd="5" presId="urn:microsoft.com/office/officeart/2005/8/layout/chevron2"/>
    <dgm:cxn modelId="{630F0649-5AD4-4581-B131-F96E3A8E3B8F}" type="presOf" srcId="{9B43A9F6-E808-4D68-BD9F-D3DAAF3C6A5B}" destId="{179323BC-E4E7-4F46-87FA-3C5B078BA7AB}" srcOrd="0" destOrd="0" presId="urn:microsoft.com/office/officeart/2005/8/layout/chevron2"/>
    <dgm:cxn modelId="{371F1059-29FD-4AAF-B736-A0E063954A5E}" type="presOf" srcId="{C52ED480-F445-4571-87D8-61903A9BC20D}" destId="{24ED8C25-E26A-42C2-997E-3B0131475AED}" srcOrd="0" destOrd="2" presId="urn:microsoft.com/office/officeart/2005/8/layout/chevron2"/>
    <dgm:cxn modelId="{59F1E193-3EE6-4D76-8FB0-3D8FC0AD2A46}" srcId="{9B43A9F6-E808-4D68-BD9F-D3DAAF3C6A5B}" destId="{D2794193-4118-4D46-B610-32AF8D089E95}" srcOrd="0" destOrd="0" parTransId="{272EC9B0-7377-404B-BF68-84B7CA307D66}" sibTransId="{4D4F05C2-638B-4FE8-9EAC-F23582E0C04E}"/>
    <dgm:cxn modelId="{6FC4A6C4-F5F8-4B22-9571-D12324DEBB97}" srcId="{937B8BE4-B12D-4A6B-A329-4C946E11878B}" destId="{E2E4AC61-CCDC-4847-9264-8DF30743CDC5}" srcOrd="3" destOrd="0" parTransId="{4056EF7A-FED8-4D5B-9F27-02DA0790BEE6}" sibTransId="{4601DD08-2EA8-4756-9922-07F35D8E6469}"/>
    <dgm:cxn modelId="{57912957-F729-4C11-A001-7DF542F0B9CA}" srcId="{C8FBB107-996D-4B91-9E9A-A82F20B5CED6}" destId="{914700CC-30C1-45C2-9EAA-142545A96936}" srcOrd="0" destOrd="0" parTransId="{4E39BE43-6B54-47CE-8870-71B3F6C742AC}" sibTransId="{145432F0-24CA-4272-A610-F61EEB7F4F84}"/>
    <dgm:cxn modelId="{CA8E2114-2504-436C-B70B-04386CF6E08F}" type="presOf" srcId="{937B8BE4-B12D-4A6B-A329-4C946E11878B}" destId="{F35B89D0-45DA-43A8-A9D2-FC932D39B6FF}" srcOrd="0" destOrd="0" presId="urn:microsoft.com/office/officeart/2005/8/layout/chevron2"/>
    <dgm:cxn modelId="{D4AB94EA-1E8E-44A7-9E23-3038B3B1AEC4}" srcId="{D4AF80E7-63CD-4BF4-ABAC-D23E265F7D1A}" destId="{756BEC00-3828-40DF-A00A-24466EBCACC0}" srcOrd="1" destOrd="0" parTransId="{FADDE246-35EF-4F3E-A21A-55626249CF8D}" sibTransId="{EB640903-92CE-4B1B-96F2-C88FA0D8C922}"/>
    <dgm:cxn modelId="{2592206F-98CA-4E83-A528-7E28B49CDDA7}" srcId="{D4AF80E7-63CD-4BF4-ABAC-D23E265F7D1A}" destId="{9B43A9F6-E808-4D68-BD9F-D3DAAF3C6A5B}" srcOrd="0" destOrd="0" parTransId="{C0704C62-D6F0-40FB-93DA-BB9631B94538}" sibTransId="{B7C6713D-CE6C-4231-9B37-C663F3E8FA8B}"/>
    <dgm:cxn modelId="{C8DFB0D1-EC83-40E3-9AE8-6BB9017367B5}" type="presOf" srcId="{DD491264-D970-4D9D-B9ED-51A07A74A273}" destId="{24ED8C25-E26A-42C2-997E-3B0131475AED}" srcOrd="0" destOrd="1" presId="urn:microsoft.com/office/officeart/2005/8/layout/chevron2"/>
    <dgm:cxn modelId="{BD22F6B6-5384-47E7-8FA5-233417E3760A}" type="presOf" srcId="{6258117E-CDA3-4308-ACB1-3A1F3BF7C131}" destId="{2CC36E21-D319-4CBB-98D7-EB06D4536938}" srcOrd="0" destOrd="2" presId="urn:microsoft.com/office/officeart/2005/8/layout/chevron2"/>
    <dgm:cxn modelId="{C166E2FB-B062-49AC-98A7-2537A09F780E}" type="presOf" srcId="{D2794193-4118-4D46-B610-32AF8D089E95}" destId="{EB108B31-118E-4B38-95AA-FEEE3C94E0F5}" srcOrd="0" destOrd="0" presId="urn:microsoft.com/office/officeart/2005/8/layout/chevron2"/>
    <dgm:cxn modelId="{7B77C0BB-1A49-4134-B2F4-25B1CCF9CB84}" type="presOf" srcId="{914700CC-30C1-45C2-9EAA-142545A96936}" destId="{24ED8C25-E26A-42C2-997E-3B0131475AED}" srcOrd="0" destOrd="0" presId="urn:microsoft.com/office/officeart/2005/8/layout/chevron2"/>
    <dgm:cxn modelId="{E9F01674-10C0-40D1-B156-93A97178A2E2}" type="presOf" srcId="{C00F0D94-427C-4DC8-9652-5DB415474D06}" destId="{2CC36E21-D319-4CBB-98D7-EB06D4536938}" srcOrd="0" destOrd="1" presId="urn:microsoft.com/office/officeart/2005/8/layout/chevron2"/>
    <dgm:cxn modelId="{5A72678A-C710-4392-98B2-108124130620}" type="presOf" srcId="{E2E4AC61-CCDC-4847-9264-8DF30743CDC5}" destId="{2CC36E21-D319-4CBB-98D7-EB06D4536938}" srcOrd="0" destOrd="3" presId="urn:microsoft.com/office/officeart/2005/8/layout/chevron2"/>
    <dgm:cxn modelId="{4B5D4F2F-FA1B-481E-8167-DE0649EEAA89}" srcId="{756BEC00-3828-40DF-A00A-24466EBCACC0}" destId="{C87ED9E2-79A0-4DDD-BCD3-AA196E13DC9F}" srcOrd="0" destOrd="0" parTransId="{14578161-EA83-4388-9811-72B59E68D455}" sibTransId="{0A340E6D-0EEB-44A7-B893-27AF652A101B}"/>
    <dgm:cxn modelId="{F72B4517-980B-40E5-9338-D0E00EAF5F87}" type="presOf" srcId="{0CC20815-64E1-4D14-A2B7-C93449004FB5}" destId="{5777F985-1778-4924-92A5-86D273A4659C}" srcOrd="0" destOrd="1" presId="urn:microsoft.com/office/officeart/2005/8/layout/chevron2"/>
    <dgm:cxn modelId="{90EE4AE3-A321-44D5-A050-B3B220F48639}" srcId="{D4AF80E7-63CD-4BF4-ABAC-D23E265F7D1A}" destId="{937B8BE4-B12D-4A6B-A329-4C946E11878B}" srcOrd="3" destOrd="0" parTransId="{94271120-AB0E-41D8-8FAC-9CA49A90C5FB}" sibTransId="{C1D1724A-740F-40B9-B042-F3209857E669}"/>
    <dgm:cxn modelId="{F5E10783-A39C-42FF-8F0D-5D4CEC6C1343}" srcId="{937B8BE4-B12D-4A6B-A329-4C946E11878B}" destId="{97A606F1-4E32-4E1F-A7D5-9950405C779A}" srcOrd="0" destOrd="0" parTransId="{41965AF2-630B-494C-A549-E20A1C2EB866}" sibTransId="{C8E6335F-62CE-4627-B556-1B7139A4BB93}"/>
    <dgm:cxn modelId="{37801E10-B537-406B-A834-4B546738474D}" srcId="{756BEC00-3828-40DF-A00A-24466EBCACC0}" destId="{0CC20815-64E1-4D14-A2B7-C93449004FB5}" srcOrd="1" destOrd="0" parTransId="{62D4F33F-A3D8-4637-B34F-4F980AAE5945}" sibTransId="{7F67632B-8FAA-4E0A-B326-4A492DACA89A}"/>
    <dgm:cxn modelId="{8A6A97DB-43B5-444F-885B-9CA16CCA405C}" srcId="{937B8BE4-B12D-4A6B-A329-4C946E11878B}" destId="{C00F0D94-427C-4DC8-9652-5DB415474D06}" srcOrd="1" destOrd="0" parTransId="{BEC8E898-5140-4A3E-B822-48A741066DD9}" sibTransId="{322748B0-DB37-4630-8AB2-DDA7470D0A85}"/>
    <dgm:cxn modelId="{3A466674-D8BA-41E4-8606-E48ED5437107}" type="presOf" srcId="{8DFAEFDF-460F-44ED-AAFD-D38F390AE471}" destId="{EB108B31-118E-4B38-95AA-FEEE3C94E0F5}" srcOrd="0" destOrd="1" presId="urn:microsoft.com/office/officeart/2005/8/layout/chevron2"/>
    <dgm:cxn modelId="{7467D14E-5AC2-4125-B37E-CB8E24F547ED}" type="presOf" srcId="{9657FB19-A829-42AD-BCAD-B77B3F0AB3F3}" destId="{2CC36E21-D319-4CBB-98D7-EB06D4536938}" srcOrd="0" destOrd="4" presId="urn:microsoft.com/office/officeart/2005/8/layout/chevron2"/>
    <dgm:cxn modelId="{8FB4F6F2-A4A5-4B72-A80D-78AF3A74A5C2}" srcId="{9B43A9F6-E808-4D68-BD9F-D3DAAF3C6A5B}" destId="{8DFAEFDF-460F-44ED-AAFD-D38F390AE471}" srcOrd="1" destOrd="0" parTransId="{8061503B-C96C-453B-BE33-15994BB3F082}" sibTransId="{9775134E-E6B5-4E38-B7F1-FA7EF5A81AC4}"/>
    <dgm:cxn modelId="{48D03128-8791-4908-9F51-44D89E92A2D1}" srcId="{937B8BE4-B12D-4A6B-A329-4C946E11878B}" destId="{6258117E-CDA3-4308-ACB1-3A1F3BF7C131}" srcOrd="2" destOrd="0" parTransId="{C5505657-4D53-4C6D-9B80-4EAAC94B2F27}" sibTransId="{204DDBA9-CB45-4E24-A95C-9F993DCCB4BB}"/>
    <dgm:cxn modelId="{643620F9-873A-4E7D-92DE-3653BE100374}" type="presOf" srcId="{C8FBB107-996D-4B91-9E9A-A82F20B5CED6}" destId="{39BD240E-B408-4D78-A471-22F7C4AC5907}" srcOrd="0" destOrd="0" presId="urn:microsoft.com/office/officeart/2005/8/layout/chevron2"/>
    <dgm:cxn modelId="{D659ADB3-4CC9-4D92-84CB-8DBF3D257618}" srcId="{C8FBB107-996D-4B91-9E9A-A82F20B5CED6}" destId="{DD491264-D970-4D9D-B9ED-51A07A74A273}" srcOrd="1" destOrd="0" parTransId="{20F35B13-32F9-4C95-B9E2-549CA947B149}" sibTransId="{14EA50EA-75E8-4DE9-9DB2-29766C523ACB}"/>
    <dgm:cxn modelId="{D879AAF4-64D6-4A48-92C4-ACB7BE49C388}" srcId="{C8FBB107-996D-4B91-9E9A-A82F20B5CED6}" destId="{C52ED480-F445-4571-87D8-61903A9BC20D}" srcOrd="2" destOrd="0" parTransId="{BCD0ACF1-1BA3-4F22-991C-08F13F60BC61}" sibTransId="{029C7B35-EADB-43AB-BEB8-20640168FE95}"/>
    <dgm:cxn modelId="{9D975F80-4CB8-4A75-BCAC-CEEA6CDDF4CA}" type="presOf" srcId="{860AAD64-5745-4574-9605-CC1612472867}" destId="{24ED8C25-E26A-42C2-997E-3B0131475AED}" srcOrd="0" destOrd="3" presId="urn:microsoft.com/office/officeart/2005/8/layout/chevron2"/>
    <dgm:cxn modelId="{D1B86F50-8030-49B7-ADE2-B8D09D97E164}" type="presParOf" srcId="{F1494FE7-C3DC-4346-BE26-1F5300A35A39}" destId="{7304458E-A44D-49EA-90C8-A6E644C1B672}" srcOrd="0" destOrd="0" presId="urn:microsoft.com/office/officeart/2005/8/layout/chevron2"/>
    <dgm:cxn modelId="{7A6146CD-D42B-4DA2-B2C2-22BD6FB8335A}" type="presParOf" srcId="{7304458E-A44D-49EA-90C8-A6E644C1B672}" destId="{179323BC-E4E7-4F46-87FA-3C5B078BA7AB}" srcOrd="0" destOrd="0" presId="urn:microsoft.com/office/officeart/2005/8/layout/chevron2"/>
    <dgm:cxn modelId="{2957930F-30C1-4943-B649-367C159FC41B}" type="presParOf" srcId="{7304458E-A44D-49EA-90C8-A6E644C1B672}" destId="{EB108B31-118E-4B38-95AA-FEEE3C94E0F5}" srcOrd="1" destOrd="0" presId="urn:microsoft.com/office/officeart/2005/8/layout/chevron2"/>
    <dgm:cxn modelId="{5D73F16D-E105-418B-B7C6-36B7AAF5D4C9}" type="presParOf" srcId="{F1494FE7-C3DC-4346-BE26-1F5300A35A39}" destId="{919B8B8C-07BA-4CB5-B75F-8899AEC04A5D}" srcOrd="1" destOrd="0" presId="urn:microsoft.com/office/officeart/2005/8/layout/chevron2"/>
    <dgm:cxn modelId="{5E79D8BA-309B-4238-A211-6D5DA34F70D2}" type="presParOf" srcId="{F1494FE7-C3DC-4346-BE26-1F5300A35A39}" destId="{EA03C281-DA83-40F7-9FC4-680B412BC4C9}" srcOrd="2" destOrd="0" presId="urn:microsoft.com/office/officeart/2005/8/layout/chevron2"/>
    <dgm:cxn modelId="{B1E9D0FF-15CE-458C-BE69-C93081422657}" type="presParOf" srcId="{EA03C281-DA83-40F7-9FC4-680B412BC4C9}" destId="{5ADCE9F4-E7C3-405E-90C5-02954C47DB6A}" srcOrd="0" destOrd="0" presId="urn:microsoft.com/office/officeart/2005/8/layout/chevron2"/>
    <dgm:cxn modelId="{70F4EDE1-2F5B-44EB-9C9E-EEF87D3ECD1A}" type="presParOf" srcId="{EA03C281-DA83-40F7-9FC4-680B412BC4C9}" destId="{5777F985-1778-4924-92A5-86D273A4659C}" srcOrd="1" destOrd="0" presId="urn:microsoft.com/office/officeart/2005/8/layout/chevron2"/>
    <dgm:cxn modelId="{D24AE1B3-05E2-4D8D-9270-718F971F5950}" type="presParOf" srcId="{F1494FE7-C3DC-4346-BE26-1F5300A35A39}" destId="{A5D8192E-D7D7-4010-91C5-AF8728F2FE2E}" srcOrd="3" destOrd="0" presId="urn:microsoft.com/office/officeart/2005/8/layout/chevron2"/>
    <dgm:cxn modelId="{1AF47204-8658-45A9-AEBB-CB5174131B41}" type="presParOf" srcId="{F1494FE7-C3DC-4346-BE26-1F5300A35A39}" destId="{01C8E02F-9EF6-4D7D-AF9C-4A7468350554}" srcOrd="4" destOrd="0" presId="urn:microsoft.com/office/officeart/2005/8/layout/chevron2"/>
    <dgm:cxn modelId="{9BD5D0ED-15DF-4451-B51B-B5A1322D3290}" type="presParOf" srcId="{01C8E02F-9EF6-4D7D-AF9C-4A7468350554}" destId="{39BD240E-B408-4D78-A471-22F7C4AC5907}" srcOrd="0" destOrd="0" presId="urn:microsoft.com/office/officeart/2005/8/layout/chevron2"/>
    <dgm:cxn modelId="{F3E83368-413F-4970-B247-A2EEFF51AF9D}" type="presParOf" srcId="{01C8E02F-9EF6-4D7D-AF9C-4A7468350554}" destId="{24ED8C25-E26A-42C2-997E-3B0131475AED}" srcOrd="1" destOrd="0" presId="urn:microsoft.com/office/officeart/2005/8/layout/chevron2"/>
    <dgm:cxn modelId="{9A3A8589-1B25-44B7-89AF-88987F98C0E3}" type="presParOf" srcId="{F1494FE7-C3DC-4346-BE26-1F5300A35A39}" destId="{65B943D1-5DA7-4E6A-A567-29A90947FD5B}" srcOrd="5" destOrd="0" presId="urn:microsoft.com/office/officeart/2005/8/layout/chevron2"/>
    <dgm:cxn modelId="{1E3E8096-F2BB-4421-911E-7C78BBBC46D5}" type="presParOf" srcId="{F1494FE7-C3DC-4346-BE26-1F5300A35A39}" destId="{3122A716-717C-4D86-9ACA-44BEF3CCC04E}" srcOrd="6" destOrd="0" presId="urn:microsoft.com/office/officeart/2005/8/layout/chevron2"/>
    <dgm:cxn modelId="{1B5C7664-12F1-48C6-97C6-58EC065FFE44}" type="presParOf" srcId="{3122A716-717C-4D86-9ACA-44BEF3CCC04E}" destId="{F35B89D0-45DA-43A8-A9D2-FC932D39B6FF}" srcOrd="0" destOrd="0" presId="urn:microsoft.com/office/officeart/2005/8/layout/chevron2"/>
    <dgm:cxn modelId="{10443BCE-450E-4886-B3EA-59795DB4338F}" type="presParOf" srcId="{3122A716-717C-4D86-9ACA-44BEF3CCC04E}" destId="{2CC36E21-D319-4CBB-98D7-EB06D45369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E4AD6-FC20-4CA4-A568-ED18EBCE3140}">
      <dsp:nvSpPr>
        <dsp:cNvPr id="0" name=""/>
        <dsp:cNvSpPr/>
      </dsp:nvSpPr>
      <dsp:spPr>
        <a:xfrm>
          <a:off x="2909123" y="0"/>
          <a:ext cx="4363684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di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研究生事務處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09123" y="241846"/>
        <a:ext cx="3638147" cy="1451073"/>
      </dsp:txXfrm>
    </dsp:sp>
    <dsp:sp modelId="{B19181A5-65D8-4847-8346-AC281B37B35C}">
      <dsp:nvSpPr>
        <dsp:cNvPr id="0" name=""/>
        <dsp:cNvSpPr/>
      </dsp:nvSpPr>
      <dsp:spPr>
        <a:xfrm>
          <a:off x="0" y="496"/>
          <a:ext cx="2909123" cy="19347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研究生</a:t>
          </a:r>
          <a:endParaRPr lang="zh-TW" altLang="en-US" sz="4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4447" y="94943"/>
        <a:ext cx="2720229" cy="1745871"/>
      </dsp:txXfrm>
    </dsp:sp>
    <dsp:sp modelId="{3B041427-45DD-47FA-AA9C-9545EFD30B77}">
      <dsp:nvSpPr>
        <dsp:cNvPr id="0" name=""/>
        <dsp:cNvSpPr/>
      </dsp:nvSpPr>
      <dsp:spPr>
        <a:xfrm>
          <a:off x="2909123" y="2128738"/>
          <a:ext cx="4363684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769133"/>
            <a:satOff val="-2316"/>
            <a:lumOff val="-1137"/>
            <a:alphaOff val="0"/>
          </a:schemeClr>
        </a:solidFill>
        <a:ln w="30000" cap="flat" cmpd="sng" algn="ctr">
          <a:solidFill>
            <a:schemeClr val="accent5">
              <a:tint val="40000"/>
              <a:alpha val="90000"/>
              <a:hueOff val="-1769133"/>
              <a:satOff val="-2316"/>
              <a:lumOff val="-1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學習中心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榮譽學生實施辦法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09123" y="2370584"/>
        <a:ext cx="3638147" cy="1451073"/>
      </dsp:txXfrm>
    </dsp:sp>
    <dsp:sp modelId="{C42EA289-596C-4383-B01B-E8B1BD823FD6}">
      <dsp:nvSpPr>
        <dsp:cNvPr id="0" name=""/>
        <dsp:cNvSpPr/>
      </dsp:nvSpPr>
      <dsp:spPr>
        <a:xfrm>
          <a:off x="0" y="2128738"/>
          <a:ext cx="2909123" cy="1934765"/>
        </a:xfrm>
        <a:prstGeom prst="roundRect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3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大學生</a:t>
          </a:r>
          <a:endParaRPr lang="zh-TW" altLang="en-US" sz="4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4447" y="2223185"/>
        <a:ext cx="2720229" cy="1745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BDBF5-0E61-43FC-958B-41CD2B26F11F}">
      <dsp:nvSpPr>
        <dsp:cNvPr id="0" name=""/>
        <dsp:cNvSpPr/>
      </dsp:nvSpPr>
      <dsp:spPr>
        <a:xfrm>
          <a:off x="3643" y="212452"/>
          <a:ext cx="1593072" cy="14038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學習中心公告</a:t>
          </a:r>
          <a:endParaRPr lang="zh-TW" altLang="en-US" sz="28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4762" y="253571"/>
        <a:ext cx="1510834" cy="1321657"/>
      </dsp:txXfrm>
    </dsp:sp>
    <dsp:sp modelId="{07F340D0-E788-4C8C-822A-9D6B4DC44372}">
      <dsp:nvSpPr>
        <dsp:cNvPr id="0" name=""/>
        <dsp:cNvSpPr/>
      </dsp:nvSpPr>
      <dsp:spPr>
        <a:xfrm>
          <a:off x="1756023" y="716859"/>
          <a:ext cx="337731" cy="3950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1756023" y="795875"/>
        <a:ext cx="236412" cy="237049"/>
      </dsp:txXfrm>
    </dsp:sp>
    <dsp:sp modelId="{959EDE3B-F267-4DAF-B2A5-885B1592A33A}">
      <dsp:nvSpPr>
        <dsp:cNvPr id="0" name=""/>
        <dsp:cNvSpPr/>
      </dsp:nvSpPr>
      <dsp:spPr>
        <a:xfrm>
          <a:off x="2233945" y="212452"/>
          <a:ext cx="1593072" cy="1403895"/>
        </a:xfrm>
        <a:prstGeom prst="roundRect">
          <a:avLst>
            <a:gd name="adj" fmla="val 10000"/>
          </a:avLst>
        </a:prstGeom>
        <a:solidFill>
          <a:schemeClr val="accent5">
            <a:hueOff val="-612379"/>
            <a:satOff val="90"/>
            <a:lumOff val="-2157"/>
            <a:alphaOff val="0"/>
          </a:schemeClr>
        </a:solidFill>
        <a:ln w="3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填寫申請單</a:t>
          </a:r>
          <a:endParaRPr lang="zh-TW" altLang="en-US" sz="28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275064" y="253571"/>
        <a:ext cx="1510834" cy="1321657"/>
      </dsp:txXfrm>
    </dsp:sp>
    <dsp:sp modelId="{A57DD1FE-0EBF-4AA5-B104-F0EDB62C5016}">
      <dsp:nvSpPr>
        <dsp:cNvPr id="0" name=""/>
        <dsp:cNvSpPr/>
      </dsp:nvSpPr>
      <dsp:spPr>
        <a:xfrm>
          <a:off x="3986324" y="716859"/>
          <a:ext cx="337731" cy="3950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3986324" y="795875"/>
        <a:ext cx="236412" cy="237049"/>
      </dsp:txXfrm>
    </dsp:sp>
    <dsp:sp modelId="{E8156119-7839-4F50-B1D0-28D143A0E9C4}">
      <dsp:nvSpPr>
        <dsp:cNvPr id="0" name=""/>
        <dsp:cNvSpPr/>
      </dsp:nvSpPr>
      <dsp:spPr>
        <a:xfrm>
          <a:off x="4464246" y="212452"/>
          <a:ext cx="1593072" cy="1403895"/>
        </a:xfrm>
        <a:prstGeom prst="roundRect">
          <a:avLst>
            <a:gd name="adj" fmla="val 10000"/>
          </a:avLst>
        </a:prstGeom>
        <a:solidFill>
          <a:schemeClr val="accent5">
            <a:hueOff val="-1224758"/>
            <a:satOff val="180"/>
            <a:lumOff val="-4314"/>
            <a:alphaOff val="0"/>
          </a:schemeClr>
        </a:solidFill>
        <a:ln w="3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學系主管同意</a:t>
          </a:r>
          <a:endParaRPr lang="zh-TW" altLang="en-US" sz="28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505365" y="253571"/>
        <a:ext cx="1510834" cy="1321657"/>
      </dsp:txXfrm>
    </dsp:sp>
    <dsp:sp modelId="{3A47C5AE-DBAC-43E4-83D8-01E74128AA7C}">
      <dsp:nvSpPr>
        <dsp:cNvPr id="0" name=""/>
        <dsp:cNvSpPr/>
      </dsp:nvSpPr>
      <dsp:spPr>
        <a:xfrm>
          <a:off x="6216626" y="716859"/>
          <a:ext cx="337731" cy="3950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6216626" y="795875"/>
        <a:ext cx="236412" cy="237049"/>
      </dsp:txXfrm>
    </dsp:sp>
    <dsp:sp modelId="{02AA5A91-7B0E-4C5D-8421-92FD5D4ED4FE}">
      <dsp:nvSpPr>
        <dsp:cNvPr id="0" name=""/>
        <dsp:cNvSpPr/>
      </dsp:nvSpPr>
      <dsp:spPr>
        <a:xfrm>
          <a:off x="6694547" y="212452"/>
          <a:ext cx="1593072" cy="1403895"/>
        </a:xfrm>
        <a:prstGeom prst="roundRect">
          <a:avLst>
            <a:gd name="adj" fmla="val 1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3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學習中心審查</a:t>
          </a:r>
          <a:endParaRPr lang="zh-TW" altLang="en-US" sz="28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735666" y="253571"/>
        <a:ext cx="1510834" cy="1321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323BC-E4E7-4F46-87FA-3C5B078BA7AB}">
      <dsp:nvSpPr>
        <dsp:cNvPr id="0" name=""/>
        <dsp:cNvSpPr/>
      </dsp:nvSpPr>
      <dsp:spPr>
        <a:xfrm rot="5400000">
          <a:off x="-189088" y="223914"/>
          <a:ext cx="1260588" cy="882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華康楷書體W7(P)" pitchFamily="66" charset="-120"/>
              <a:ea typeface="華康楷書體W7(P)" pitchFamily="66" charset="-120"/>
            </a:rPr>
            <a:t>徵求條件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" y="476032"/>
        <a:ext cx="882411" cy="378177"/>
      </dsp:txXfrm>
    </dsp:sp>
    <dsp:sp modelId="{EB108B31-118E-4B38-95AA-FEEE3C94E0F5}">
      <dsp:nvSpPr>
        <dsp:cNvPr id="0" name=""/>
        <dsp:cNvSpPr/>
      </dsp:nvSpPr>
      <dsp:spPr>
        <a:xfrm rot="5400000">
          <a:off x="4146314" y="-3229076"/>
          <a:ext cx="819382" cy="7347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華康海報體W9" pitchFamily="81" charset="-120"/>
              <a:ea typeface="華康海報體W9" pitchFamily="81" charset="-120"/>
            </a:rPr>
            <a:t>前一學期學業平均成績達八十分</a:t>
          </a:r>
          <a:r>
            <a:rPr lang="en-US" altLang="zh-TW" sz="1400" kern="1200" dirty="0" smtClean="0">
              <a:latin typeface="華康海報體W9" pitchFamily="81" charset="-120"/>
              <a:ea typeface="華康海報體W9" pitchFamily="81" charset="-120"/>
            </a:rPr>
            <a:t>(</a:t>
          </a:r>
          <a:r>
            <a:rPr lang="zh-TW" altLang="en-US" sz="1400" kern="1200" dirty="0" smtClean="0">
              <a:latin typeface="華康海報體W9" pitchFamily="81" charset="-120"/>
              <a:ea typeface="華康海報體W9" pitchFamily="81" charset="-120"/>
            </a:rPr>
            <a:t>含</a:t>
          </a:r>
          <a:r>
            <a:rPr lang="en-US" altLang="zh-TW" sz="1400" kern="1200" dirty="0" smtClean="0">
              <a:latin typeface="華康海報體W9" pitchFamily="81" charset="-120"/>
              <a:ea typeface="華康海報體W9" pitchFamily="81" charset="-120"/>
            </a:rPr>
            <a:t>)</a:t>
          </a:r>
          <a:r>
            <a:rPr lang="zh-TW" altLang="en-US" sz="1400" kern="1200" dirty="0" smtClean="0">
              <a:latin typeface="華康海報體W9" pitchFamily="81" charset="-120"/>
              <a:ea typeface="華康海報體W9" pitchFamily="81" charset="-120"/>
            </a:rPr>
            <a:t>以上</a:t>
          </a:r>
          <a:endParaRPr lang="zh-TW" altLang="en-US" sz="1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華康海報體W9" pitchFamily="81" charset="-120"/>
              <a:ea typeface="華康海報體W9" pitchFamily="81" charset="-120"/>
            </a:rPr>
            <a:t>每星期可撥出固定之</a:t>
          </a:r>
          <a:r>
            <a:rPr lang="en-US" altLang="zh-TW" sz="1400" kern="1200" dirty="0" smtClean="0">
              <a:latin typeface="華康海報體W9" pitchFamily="81" charset="-120"/>
              <a:ea typeface="華康海報體W9" pitchFamily="81" charset="-120"/>
            </a:rPr>
            <a:t>2</a:t>
          </a:r>
          <a:r>
            <a:rPr lang="zh-TW" altLang="en-US" sz="1400" kern="1200" dirty="0" smtClean="0">
              <a:latin typeface="華康海報體W9" pitchFamily="81" charset="-120"/>
              <a:ea typeface="華康海報體W9" pitchFamily="81" charset="-120"/>
            </a:rPr>
            <a:t>～</a:t>
          </a:r>
          <a:r>
            <a:rPr lang="en-US" altLang="zh-TW" sz="1400" kern="1200" dirty="0" smtClean="0">
              <a:latin typeface="華康海報體W9" pitchFamily="81" charset="-120"/>
              <a:ea typeface="華康海報體W9" pitchFamily="81" charset="-120"/>
            </a:rPr>
            <a:t>4</a:t>
          </a:r>
          <a:r>
            <a:rPr lang="zh-TW" altLang="en-US" sz="1400" kern="1200" dirty="0" smtClean="0">
              <a:latin typeface="華康海報體W9" pitchFamily="81" charset="-120"/>
              <a:ea typeface="華康海報體W9" pitchFamily="81" charset="-120"/>
            </a:rPr>
            <a:t>小時</a:t>
          </a:r>
          <a:endParaRPr lang="zh-TW" altLang="en-US" sz="1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882412" y="74825"/>
        <a:ext cx="7307189" cy="739384"/>
      </dsp:txXfrm>
    </dsp:sp>
    <dsp:sp modelId="{5ADCE9F4-E7C3-405E-90C5-02954C47DB6A}">
      <dsp:nvSpPr>
        <dsp:cNvPr id="0" name=""/>
        <dsp:cNvSpPr/>
      </dsp:nvSpPr>
      <dsp:spPr>
        <a:xfrm rot="5400000">
          <a:off x="-189088" y="1269216"/>
          <a:ext cx="1260588" cy="882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華康楷書體W7(P)" pitchFamily="66" charset="-120"/>
              <a:ea typeface="華康楷書體W7(P)" pitchFamily="66" charset="-120"/>
            </a:rPr>
            <a:t>協助對象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" y="1521334"/>
        <a:ext cx="882411" cy="378177"/>
      </dsp:txXfrm>
    </dsp:sp>
    <dsp:sp modelId="{5777F985-1778-4924-92A5-86D273A4659C}">
      <dsp:nvSpPr>
        <dsp:cNvPr id="0" name=""/>
        <dsp:cNvSpPr/>
      </dsp:nvSpPr>
      <dsp:spPr>
        <a:xfrm rot="5400000">
          <a:off x="4174050" y="-2183783"/>
          <a:ext cx="763910" cy="7347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華康海報體W9" pitchFamily="81" charset="-120"/>
              <a:ea typeface="華康海報體W9" pitchFamily="81" charset="-120"/>
            </a:rPr>
            <a:t>弱勢學生</a:t>
          </a:r>
          <a:endParaRPr lang="zh-TW" altLang="en-US" sz="1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latin typeface="華康海報體W9" pitchFamily="81" charset="-120"/>
              <a:ea typeface="華康海報體W9" pitchFamily="81" charset="-120"/>
            </a:rPr>
            <a:t>曾有期初或期中課業預警紀錄之學生</a:t>
          </a:r>
          <a:endParaRPr lang="zh-TW" altLang="en-US" sz="1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882412" y="1145146"/>
        <a:ext cx="7309897" cy="689328"/>
      </dsp:txXfrm>
    </dsp:sp>
    <dsp:sp modelId="{39BD240E-B408-4D78-A471-22F7C4AC5907}">
      <dsp:nvSpPr>
        <dsp:cNvPr id="0" name=""/>
        <dsp:cNvSpPr/>
      </dsp:nvSpPr>
      <dsp:spPr>
        <a:xfrm rot="5400000">
          <a:off x="-189088" y="2456887"/>
          <a:ext cx="1260588" cy="882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華康楷書體W7(P)" pitchFamily="66" charset="-120"/>
              <a:ea typeface="華康楷書體W7(P)" pitchFamily="66" charset="-120"/>
            </a:rPr>
            <a:t>申請原則</a:t>
          </a:r>
          <a:endParaRPr lang="zh-TW" altLang="en-US" sz="1600" b="1" kern="1200" dirty="0">
            <a:latin typeface="華康楷書體W7(P)" pitchFamily="66" charset="-120"/>
            <a:ea typeface="華康楷書體W7(P)" pitchFamily="66" charset="-120"/>
          </a:endParaRPr>
        </a:p>
      </dsp:txBody>
      <dsp:txXfrm rot="-5400000">
        <a:off x="1" y="2709005"/>
        <a:ext cx="882411" cy="378177"/>
      </dsp:txXfrm>
    </dsp:sp>
    <dsp:sp modelId="{24ED8C25-E26A-42C2-997E-3B0131475AED}">
      <dsp:nvSpPr>
        <dsp:cNvPr id="0" name=""/>
        <dsp:cNvSpPr/>
      </dsp:nvSpPr>
      <dsp:spPr>
        <a:xfrm rot="5400000">
          <a:off x="4017810" y="-975162"/>
          <a:ext cx="1076389" cy="7347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同一學期至多擔任兩門課程或一門課程兩個班次</a:t>
          </a:r>
          <a:endParaRPr lang="zh-TW" altLang="en-US" sz="1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每週每科以</a:t>
          </a:r>
          <a:r>
            <a:rPr lang="en-US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4</a:t>
          </a: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小時為限</a:t>
          </a:r>
          <a:endParaRPr lang="zh-TW" altLang="en-US" sz="1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1400" kern="1200" dirty="0" smtClean="0">
              <a:latin typeface="華康海報體W9" pitchFamily="81" charset="-120"/>
              <a:ea typeface="華康海報體W9" pitchFamily="81" charset="-120"/>
            </a:rPr>
            <a:t>填寫課業輔導報名表後，送交各學系、學院、學習中心審核、媒合</a:t>
          </a:r>
          <a:endParaRPr lang="zh-TW" altLang="en-US" sz="1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1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同儕課輔</a:t>
          </a:r>
          <a:endParaRPr lang="zh-TW" altLang="en-US" sz="1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882411" y="2212782"/>
        <a:ext cx="7294643" cy="971299"/>
      </dsp:txXfrm>
    </dsp:sp>
    <dsp:sp modelId="{F35B89D0-45DA-43A8-A9D2-FC932D39B6FF}">
      <dsp:nvSpPr>
        <dsp:cNvPr id="0" name=""/>
        <dsp:cNvSpPr/>
      </dsp:nvSpPr>
      <dsp:spPr>
        <a:xfrm rot="5400000">
          <a:off x="-189088" y="3974121"/>
          <a:ext cx="1260588" cy="8824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bg1"/>
              </a:solidFill>
              <a:latin typeface="華康楷書體W7(P)" pitchFamily="66" charset="-120"/>
              <a:ea typeface="華康楷書體W7(P)" pitchFamily="66" charset="-120"/>
            </a:rPr>
            <a:t>獎助學金</a:t>
          </a:r>
          <a:endParaRPr lang="zh-TW" altLang="en-US" sz="1600" b="1" kern="1200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" y="4226239"/>
        <a:ext cx="882411" cy="378177"/>
      </dsp:txXfrm>
    </dsp:sp>
    <dsp:sp modelId="{2CC36E21-D319-4CBB-98D7-EB06D4536938}">
      <dsp:nvSpPr>
        <dsp:cNvPr id="0" name=""/>
        <dsp:cNvSpPr/>
      </dsp:nvSpPr>
      <dsp:spPr>
        <a:xfrm rot="5400000">
          <a:off x="3743727" y="595068"/>
          <a:ext cx="1624556" cy="7347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1400" kern="1200" dirty="0" smtClean="0">
              <a:latin typeface="華康海報體W9" pitchFamily="81" charset="-120"/>
              <a:ea typeface="華康海報體W9" pitchFamily="81" charset="-120"/>
            </a:rPr>
            <a:t>屬「勞僱型」學生兼任助理</a:t>
          </a:r>
          <a:endParaRPr lang="zh-TW" altLang="en-US" sz="14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依規定辦理勞（健）保加保與簽定勞動契約</a:t>
          </a:r>
          <a:endParaRPr lang="zh-TW" altLang="en-US" sz="1400" kern="1200" dirty="0">
            <a:solidFill>
              <a:schemeClr val="tx1"/>
            </a:solidFill>
            <a:latin typeface="華康海報體W9" pitchFamily="81" charset="-120"/>
            <a:ea typeface="華康海報體W9" pitchFamily="81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每小時支領二佰元獎助學金</a:t>
          </a:r>
          <a:endParaRPr lang="zh-TW" altLang="en-US" sz="14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經費支出包含雇主負擔之勞</a:t>
          </a:r>
          <a:r>
            <a:rPr lang="en-US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(</a:t>
          </a: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健</a:t>
          </a:r>
          <a:r>
            <a:rPr lang="en-US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)</a:t>
          </a: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保、勞退等納保後衍生之費用</a:t>
          </a:r>
          <a:endParaRPr lang="zh-TW" altLang="en-US" sz="14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每次課業輔導應</a:t>
          </a:r>
          <a:r>
            <a:rPr lang="zh-TW" altLang="en-US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確實</a:t>
          </a: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簽到</a:t>
          </a:r>
          <a:endParaRPr lang="zh-TW" altLang="en-US" sz="14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每月底前將</a:t>
          </a:r>
          <a:r>
            <a:rPr lang="zh-TW" altLang="en-US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當月工作時數表、</a:t>
          </a:r>
          <a:r>
            <a:rPr lang="zh-TW" altLang="zh-TW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課業輔導紀錄表及活動紀錄表</a:t>
          </a:r>
          <a:r>
            <a:rPr lang="zh-TW" altLang="en-US" sz="1400" kern="1200" dirty="0" smtClean="0">
              <a:solidFill>
                <a:schemeClr val="tx1"/>
              </a:solidFill>
              <a:latin typeface="華康海報體W9" pitchFamily="81" charset="-120"/>
              <a:ea typeface="華康海報體W9" pitchFamily="81" charset="-120"/>
            </a:rPr>
            <a:t>送簽</a:t>
          </a:r>
          <a:endParaRPr lang="zh-TW" altLang="en-US" sz="14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882411" y="3535688"/>
        <a:ext cx="7267884" cy="14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5033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0678C2-C99A-4C7A-8AFC-1B36ADA63DC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ABA-BF93-40FF-84BC-A2534390163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8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0678C2-C99A-4C7A-8AFC-1B36ADA63DC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ABA-BF93-40FF-84BC-A2534390163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70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0678C2-C99A-4C7A-8AFC-1B36ADA63DC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ABA-BF93-40FF-84BC-A2534390163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9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0678C2-C99A-4C7A-8AFC-1B36ADA63DC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ABA-BF93-40FF-84BC-A2534390163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86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0678C2-C99A-4C7A-8AFC-1B36ADA63DC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ABA-BF93-40FF-84BC-A2534390163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6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0678C2-C99A-4C7A-8AFC-1B36ADA63DC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ABA-BF93-40FF-84BC-A2534390163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6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0678C2-C99A-4C7A-8AFC-1B36ADA63DC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ABA-BF93-40FF-84BC-A2534390163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2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0678C2-C99A-4C7A-8AFC-1B36ADA63DC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ABA-BF93-40FF-84BC-A2534390163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8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0678C2-C99A-4C7A-8AFC-1B36ADA63DC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2015/9/25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ABA-BF93-40FF-84BC-A2534390163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501090" y="6275027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A760ABA-BF93-40FF-84BC-A253439016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Picture 2" descr="C:\Documents and Settings\user\My Documents\圖檔樣式\ICON\學習中心（橫）.png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473" y="6405600"/>
            <a:ext cx="2821811" cy="407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606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onnel.ntu.edu.tw/table4/82002.pd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rsonnel.ntu.edu.tw/table4/82003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Documents and Settings\user\My Documents\圖檔樣式\PPT背景(全)\141\01.jpg"/>
          <p:cNvPicPr>
            <a:picLocks noChangeAspect="1" noChangeArrowheads="1"/>
          </p:cNvPicPr>
          <p:nvPr/>
        </p:nvPicPr>
        <p:blipFill>
          <a:blip r:embed="rId2" cstate="print">
            <a:lum contrast="3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2392212" y="328709"/>
            <a:ext cx="67162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200" b="1" dirty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榮譽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學生</a:t>
            </a:r>
            <a:endParaRPr lang="en-US" altLang="zh-TW" sz="4200" b="1" dirty="0" smtClean="0">
              <a:solidFill>
                <a:srgbClr val="002060"/>
              </a:solidFill>
              <a:latin typeface="華康楷書體W7(P)" pitchFamily="66" charset="-120"/>
              <a:ea typeface="華康楷書體W7(P)" pitchFamily="66" charset="-120"/>
            </a:endParaRPr>
          </a:p>
          <a:p>
            <a:pPr algn="r"/>
            <a:r>
              <a:rPr lang="zh-TW" altLang="en-US" sz="4200" b="1" dirty="0" smtClean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課業輔導小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老師</a:t>
            </a:r>
            <a:endParaRPr lang="en-US" altLang="zh-TW" sz="4200" b="1" dirty="0" smtClean="0">
              <a:solidFill>
                <a:srgbClr val="002060"/>
              </a:solidFill>
              <a:latin typeface="華康楷書體W7(P)" pitchFamily="66" charset="-120"/>
              <a:ea typeface="華康楷書體W7(P)" pitchFamily="66" charset="-120"/>
            </a:endParaRPr>
          </a:p>
          <a:p>
            <a:pPr algn="r"/>
            <a:r>
              <a:rPr lang="zh-TW" altLang="en-US" sz="4200" b="1" dirty="0" smtClean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教學卓越計畫工讀</a:t>
            </a:r>
            <a:r>
              <a:rPr lang="zh-TW" altLang="en-US" sz="4200" b="1" dirty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金</a:t>
            </a:r>
            <a:r>
              <a:rPr lang="en-US" altLang="zh-TW" sz="4200" b="1" dirty="0" smtClean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 </a:t>
            </a:r>
            <a:endParaRPr lang="en-US" altLang="zh-TW" sz="4200" b="1" dirty="0" smtClean="0">
              <a:solidFill>
                <a:srgbClr val="002060"/>
              </a:solidFill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932040" y="2457923"/>
            <a:ext cx="370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olidFill>
                  <a:schemeClr val="bg1"/>
                </a:solidFill>
                <a:latin typeface="華康行書體(P)" pitchFamily="66" charset="-120"/>
                <a:ea typeface="華康行書體(P)" pitchFamily="66" charset="-120"/>
              </a:rPr>
              <a:t>陳悅生 教務長</a:t>
            </a:r>
            <a:endParaRPr lang="zh-TW" altLang="en-US" sz="4400" dirty="0">
              <a:solidFill>
                <a:schemeClr val="bg1"/>
              </a:solidFill>
              <a:latin typeface="華康行書體(P)" pitchFamily="66" charset="-120"/>
              <a:ea typeface="華康行書體(P)" pitchFamily="66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24328" y="32273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  <a:latin typeface="華康POP1體W5" pitchFamily="81" charset="-120"/>
                <a:ea typeface="華康POP1體W5" pitchFamily="81" charset="-120"/>
              </a:rPr>
              <a:t>104.09</a:t>
            </a:r>
            <a:endParaRPr lang="zh-TW" altLang="en-US" dirty="0">
              <a:solidFill>
                <a:srgbClr val="0070C0"/>
              </a:solidFill>
              <a:latin typeface="華康POP1體W5" pitchFamily="81" charset="-120"/>
              <a:ea typeface="華康POP1體W5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502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  <a:latin typeface="華康楷書體W7(P)" pitchFamily="66" charset="-120"/>
                <a:ea typeface="華康楷書體W7(P)" pitchFamily="66" charset="-120"/>
              </a:rPr>
              <a:t>參考法規</a:t>
            </a:r>
            <a:endParaRPr lang="zh-TW" altLang="en-US" dirty="0">
              <a:solidFill>
                <a:schemeClr val="accent2">
                  <a:lumMod val="50000"/>
                </a:schemeClr>
              </a:solidFill>
              <a:latin typeface="華康楷書體W7(P)" pitchFamily="66" charset="-120"/>
              <a:ea typeface="華康楷書體W7(P)" pitchFamily="66" charset="-120"/>
            </a:endParaRPr>
          </a:p>
        </p:txBody>
      </p:sp>
      <p:sp>
        <p:nvSpPr>
          <p:cNvPr id="6" name="文字版面配置區 6"/>
          <p:cNvSpPr txBox="1">
            <a:spLocks/>
          </p:cNvSpPr>
          <p:nvPr/>
        </p:nvSpPr>
        <p:spPr>
          <a:xfrm>
            <a:off x="395536" y="1268760"/>
            <a:ext cx="8352928" cy="4320480"/>
          </a:xfrm>
          <a:prstGeom prst="rect">
            <a:avLst/>
          </a:prstGeom>
        </p:spPr>
        <p:txBody>
          <a:bodyPr vert="horz" rtlCol="0">
            <a:noAutofit/>
            <a:scene3d>
              <a:camera prst="obliqueTopRight"/>
              <a:lightRig rig="threePt" dir="t"/>
            </a:scene3d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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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Y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³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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  <a:hlinkClick r:id="rId3"/>
              </a:rPr>
              <a:t>專科以上學校強化學生兼任助理學習與勞動權益保障處理原則 </a:t>
            </a:r>
            <a:r>
              <a:rPr lang="en-US" altLang="zh-TW" sz="2800" dirty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  <a:hlinkClick r:id="rId3"/>
              </a:rPr>
              <a:t>(</a:t>
            </a:r>
            <a:r>
              <a:rPr lang="zh-TW" altLang="en-US" sz="2800" dirty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  <a:hlinkClick r:id="rId3"/>
              </a:rPr>
              <a:t>教育部</a:t>
            </a:r>
            <a:r>
              <a:rPr lang="en-US" altLang="zh-TW" sz="2800" dirty="0" smtClean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  <a:hlinkClick r:id="rId3"/>
              </a:rPr>
              <a:t>)</a:t>
            </a:r>
            <a:endParaRPr lang="en-US" altLang="zh-TW" sz="2800" dirty="0" smtClean="0">
              <a:blipFill>
                <a:blip r:embed="rId2"/>
                <a:tile tx="0" ty="0" sx="100000" sy="100000" flip="none" algn="tl"/>
              </a:blipFill>
              <a:latin typeface="華康海報體W9" pitchFamily="81" charset="-120"/>
              <a:ea typeface="華康海報體W9" pitchFamily="81" charset="-120"/>
            </a:endParaRPr>
          </a:p>
          <a:p>
            <a:r>
              <a:rPr lang="zh-TW" altLang="en-US" sz="2800" dirty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  <a:hlinkClick r:id="rId4"/>
              </a:rPr>
              <a:t>專科以上學校兼任助理勞動權益保障指導原則 </a:t>
            </a:r>
            <a:r>
              <a:rPr lang="en-US" altLang="zh-TW" sz="2800" dirty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  <a:hlinkClick r:id="rId4"/>
              </a:rPr>
              <a:t>(</a:t>
            </a:r>
            <a:r>
              <a:rPr lang="zh-TW" altLang="en-US" sz="2800" dirty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  <a:hlinkClick r:id="rId4"/>
              </a:rPr>
              <a:t>勞動部</a:t>
            </a:r>
            <a:r>
              <a:rPr lang="en-US" altLang="zh-TW" sz="2800" dirty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  <a:hlinkClick r:id="rId4"/>
              </a:rPr>
              <a:t>)</a:t>
            </a:r>
            <a:endParaRPr lang="en-US" altLang="zh-TW" sz="2800" dirty="0">
              <a:blipFill>
                <a:blip r:embed="rId2"/>
                <a:tile tx="0" ty="0" sx="100000" sy="100000" flip="none" algn="tl"/>
              </a:blipFill>
              <a:latin typeface="華康海報體W9" pitchFamily="81" charset="-120"/>
              <a:ea typeface="華康海報體W9" pitchFamily="81" charset="-120"/>
            </a:endParaRPr>
          </a:p>
          <a:p>
            <a:r>
              <a:rPr lang="zh-TW" altLang="en-US" sz="2800" dirty="0" smtClean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</a:rPr>
              <a:t>本校</a:t>
            </a:r>
            <a:r>
              <a:rPr lang="zh-TW" altLang="en-US" sz="2800" dirty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</a:rPr>
              <a:t>其他</a:t>
            </a:r>
            <a:r>
              <a:rPr lang="zh-TW" altLang="en-US" sz="2800" dirty="0" smtClean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</a:rPr>
              <a:t>相關法規</a:t>
            </a:r>
            <a:endParaRPr lang="en-US" altLang="zh-TW" sz="2800" dirty="0" smtClean="0">
              <a:blipFill>
                <a:blip r:embed="rId2"/>
                <a:tile tx="0" ty="0" sx="100000" sy="100000" flip="none" algn="tl"/>
              </a:blipFill>
              <a:latin typeface="華康海報體W9" pitchFamily="81" charset="-120"/>
              <a:ea typeface="華康海報體W9" pitchFamily="81" charset="-120"/>
            </a:endParaRPr>
          </a:p>
          <a:p>
            <a:r>
              <a:rPr lang="zh-TW" altLang="en-US" sz="2800" dirty="0" smtClean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</a:rPr>
              <a:t>中國</a:t>
            </a:r>
            <a:r>
              <a:rPr lang="zh-TW" altLang="en-US" sz="2800" dirty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</a:rPr>
              <a:t>醫藥大學弱勢學生及課業預警學生輔導實施</a:t>
            </a:r>
            <a:r>
              <a:rPr lang="zh-TW" altLang="en-US" sz="2800" dirty="0" smtClean="0">
                <a:blipFill>
                  <a:blip r:embed="rId2"/>
                  <a:tile tx="0" ty="0" sx="100000" sy="100000" flip="none" algn="tl"/>
                </a:blipFill>
                <a:latin typeface="華康海報體W9" pitchFamily="81" charset="-120"/>
                <a:ea typeface="華康海報體W9" pitchFamily="81" charset="-120"/>
              </a:rPr>
              <a:t>辦法</a:t>
            </a:r>
            <a:endParaRPr lang="en-US" altLang="zh-TW" sz="2800" dirty="0">
              <a:blipFill>
                <a:blip r:embed="rId2"/>
                <a:tile tx="0" ty="0" sx="100000" sy="100000" flip="none" algn="tl"/>
              </a:blipFill>
              <a:latin typeface="華康海報體W9" pitchFamily="81" charset="-120"/>
              <a:ea typeface="華康海報體W9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37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教學助理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435108133"/>
              </p:ext>
            </p:extLst>
          </p:nvPr>
        </p:nvGraphicFramePr>
        <p:xfrm>
          <a:off x="899592" y="1628800"/>
          <a:ext cx="7272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539552" y="3645024"/>
            <a:ext cx="8208912" cy="2232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66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榮譽學生實施辦法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36724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33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甄選對象：</a:t>
            </a:r>
            <a:endParaRPr lang="en-US" altLang="zh-TW" b="1" dirty="0" smtClean="0">
              <a:solidFill>
                <a:srgbClr val="33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7063" indent="-263525">
              <a:buFont typeface="+mj-lt"/>
              <a:buAutoNum type="arabic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本校三年級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以上之大學部學生。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7063" indent="-263525">
              <a:buFont typeface="+mj-lt"/>
              <a:buAutoNum type="arabic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歷年成績排序達該班級排名前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該特殊學科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課程名單每學期審核公佈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教學服務學科成績優異者。</a:t>
            </a:r>
          </a:p>
          <a:p>
            <a:pPr marL="627063" indent="-263525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具良好品格，願意主動透過服務學習的方式助人與自我成長。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33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申請方式：</a:t>
            </a:r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018359"/>
              </p:ext>
            </p:extLst>
          </p:nvPr>
        </p:nvGraphicFramePr>
        <p:xfrm>
          <a:off x="395536" y="4581128"/>
          <a:ext cx="8291264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1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榮譽學生實施辦法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33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服務內容：</a:t>
            </a:r>
            <a:endParaRPr lang="en-US" altLang="zh-TW" b="1" dirty="0" smtClean="0">
              <a:solidFill>
                <a:srgbClr val="33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63538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</a:t>
            </a:r>
            <a:r>
              <a:rPr lang="zh-TW" altLang="en-US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教學服務培訓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協助教師教學活動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63538">
              <a:buNone/>
            </a:pP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33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獎勵</a:t>
            </a:r>
            <a:r>
              <a:rPr lang="zh-TW" altLang="en-US" b="1" dirty="0" smtClean="0">
                <a:solidFill>
                  <a:srgbClr val="33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方式：</a:t>
            </a:r>
            <a:endParaRPr lang="en-US" altLang="zh-TW" b="1" dirty="0" smtClean="0">
              <a:solidFill>
                <a:srgbClr val="33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94088" indent="-3130550">
              <a:buNone/>
            </a:pPr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 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榮譽學生證書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申請師長推薦函、預備研究生或獎勵金之依據。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232150" indent="-2868613">
              <a:buNone/>
            </a:pPr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  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核發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小時服務學習時數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232150" indent="-2868613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1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648866"/>
              </p:ext>
            </p:extLst>
          </p:nvPr>
        </p:nvGraphicFramePr>
        <p:xfrm>
          <a:off x="827584" y="335949"/>
          <a:ext cx="7776865" cy="5488051"/>
        </p:xfrm>
        <a:graphic>
          <a:graphicData uri="http://schemas.openxmlformats.org/drawingml/2006/table">
            <a:tbl>
              <a:tblPr firstRow="1" firstCol="1" bandRow="1"/>
              <a:tblGrid>
                <a:gridCol w="1768555"/>
                <a:gridCol w="2092832"/>
                <a:gridCol w="143894"/>
                <a:gridCol w="1206475"/>
                <a:gridCol w="2565109"/>
              </a:tblGrid>
              <a:tr h="338326">
                <a:tc gridSpan="5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中國醫藥</a:t>
                      </a:r>
                      <a:r>
                        <a:rPr lang="zh-TW" sz="11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大學</a:t>
                      </a:r>
                      <a:r>
                        <a:rPr lang="en-US" altLang="zh-TW" sz="1100" kern="100" baseline="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     </a:t>
                      </a:r>
                      <a:r>
                        <a:rPr lang="zh-TW" altLang="en-US" sz="1100" kern="100" baseline="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學年第   學期</a:t>
                      </a:r>
                      <a:r>
                        <a:rPr lang="zh-TW" sz="11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榮譽</a:t>
                      </a: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學生 申請書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8326">
                <a:tc>
                  <a:txBody>
                    <a:bodyPr/>
                    <a:lstStyle/>
                    <a:p>
                      <a:pPr algn="di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學生姓名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di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學 號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7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26">
                <a:tc>
                  <a:txBody>
                    <a:bodyPr/>
                    <a:lstStyle/>
                    <a:p>
                      <a:pPr algn="di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系 別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di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年 </a:t>
                      </a:r>
                      <a:r>
                        <a:rPr lang="zh-TW" sz="10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級</a:t>
                      </a:r>
                      <a:r>
                        <a:rPr lang="en-US" altLang="zh-TW" sz="10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altLang="en-US" sz="10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班別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r>
                        <a:rPr lang="en-US" sz="900" kern="10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/</a:t>
                      </a:r>
                      <a:endParaRPr lang="zh-TW" sz="7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26">
                <a:tc>
                  <a:txBody>
                    <a:bodyPr/>
                    <a:lstStyle/>
                    <a:p>
                      <a:pPr algn="di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電話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di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Email</a:t>
                      </a:r>
                      <a:endParaRPr lang="zh-TW" sz="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7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71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申請教學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學習科目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1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課程名稱</a:t>
                      </a:r>
                      <a:r>
                        <a:rPr lang="en-US" altLang="zh-TW" sz="1100" u="sng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                                          </a:t>
                      </a:r>
                      <a:r>
                        <a:rPr lang="zh-TW" altLang="zh-TW" sz="11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授課教師</a:t>
                      </a:r>
                      <a:r>
                        <a:rPr lang="en-US" altLang="zh-TW" sz="1100" u="sng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                                    </a:t>
                      </a:r>
                      <a:r>
                        <a:rPr lang="zh-TW" altLang="en-US" sz="1100" u="sng" kern="1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altLang="zh-TW" sz="1100" kern="10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r>
                        <a:rPr lang="zh-TW" altLang="zh-TW" sz="1100" dirty="0" smtClean="0">
                          <a:effectLst/>
                          <a:ea typeface="標楷體"/>
                          <a:cs typeface="Times New Roman"/>
                        </a:rPr>
                        <a:t>開課系名班級</a:t>
                      </a:r>
                      <a:r>
                        <a:rPr lang="en-US" altLang="zh-TW" sz="1100" u="sng" dirty="0" smtClean="0">
                          <a:effectLst/>
                          <a:ea typeface="標楷體"/>
                          <a:cs typeface="Times New Roman"/>
                        </a:rPr>
                        <a:t>                                   </a:t>
                      </a:r>
                      <a:r>
                        <a:rPr lang="zh-TW" altLang="en-US" sz="1100" u="sng" dirty="0" smtClean="0">
                          <a:solidFill>
                            <a:schemeClr val="bg1"/>
                          </a:solidFill>
                          <a:effectLst/>
                          <a:ea typeface="標楷體"/>
                          <a:cs typeface="Times New Roman"/>
                        </a:rPr>
                        <a:t>。</a:t>
                      </a:r>
                      <a:endParaRPr lang="zh-TW" sz="11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1704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推薦理由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100" kern="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□符合資格</a:t>
                      </a:r>
                      <a:r>
                        <a:rPr lang="en-US" sz="1100" kern="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歷年成績排序達該班級排名前</a:t>
                      </a:r>
                      <a:r>
                        <a:rPr lang="en-US" sz="1100" kern="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20%</a:t>
                      </a:r>
                      <a:r>
                        <a:rPr kumimoji="0" lang="zh-TW" sz="1100" kern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</a:t>
                      </a:r>
                      <a:r>
                        <a:rPr kumimoji="0" lang="zh-TW" altLang="zh-TW" sz="1100" kern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或該特殊學科</a:t>
                      </a:r>
                      <a:r>
                        <a:rPr kumimoji="0" lang="en-US" altLang="zh-TW" sz="1100" kern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kumimoji="0" lang="zh-TW" altLang="zh-TW" sz="1100" kern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課程名單每學期審核公佈</a:t>
                      </a:r>
                      <a:r>
                        <a:rPr kumimoji="0" lang="en-US" altLang="zh-TW" sz="1100" kern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r>
                        <a:rPr kumimoji="0" lang="zh-TW" altLang="zh-TW" sz="1100" kern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教學服務學科成績優異</a:t>
                      </a:r>
                      <a:r>
                        <a:rPr lang="zh-TW" sz="1100" kern="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者</a:t>
                      </a:r>
                      <a:r>
                        <a:rPr lang="en-US" sz="1100" kern="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endParaRPr lang="zh-TW" sz="1000" kern="100" dirty="0" smtClean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1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其他相關證明文件</a:t>
                      </a:r>
                      <a:endParaRPr lang="zh-TW" sz="1000" kern="100" dirty="0" smtClean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1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推薦原因</a:t>
                      </a:r>
                      <a:r>
                        <a:rPr lang="en-US" altLang="zh-TW" sz="1100" u="sng" kern="100" baseline="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                                                                                                                                                    </a:t>
                      </a:r>
                      <a:r>
                        <a:rPr lang="zh-TW" altLang="en-US" sz="1100" u="sng" kern="100" baseline="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sz="1000" kern="100" dirty="0" smtClean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lang="en-US" sz="1100" u="sng" kern="10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                                               </a:t>
                      </a:r>
                      <a:r>
                        <a:rPr lang="en-US" sz="1100" kern="10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100" u="sng" kern="10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                                               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1497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班級導師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或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課程教師簽章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系所主管核章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7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6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教務處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學習中心審核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□通過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□不通過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41832" marR="41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5797338"/>
            <a:ext cx="7056784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備註：依據本校「中國醫藥大學榮譽學生實施辦法」之規定</a:t>
            </a:r>
            <a:endParaRPr kumimoji="1" lang="zh-TW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hangingPunct="0">
              <a:buFontTx/>
              <a:buChar char="•"/>
            </a:pPr>
            <a:r>
              <a: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申請條件需為本校三年級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含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以上之大學部學生</a:t>
            </a:r>
            <a:r>
              <a:rPr lang="en-US" altLang="zh-TW" sz="1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二年學制學系申請條件需為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本校二年級</a:t>
            </a:r>
            <a:r>
              <a:rPr lang="en-US" altLang="zh-TW" sz="1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含</a:t>
            </a:r>
            <a:r>
              <a:rPr lang="en-US" altLang="zh-TW" sz="1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1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以上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之</a:t>
            </a:r>
            <a:endParaRPr lang="en-US" altLang="zh-TW" sz="1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eaLnBrk="0" hangingPunct="0"/>
            <a:r>
              <a:rPr lang="en-US" altLang="zh-TW" sz="1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大</a:t>
            </a:r>
            <a:r>
              <a:rPr lang="zh-TW" altLang="en-US" sz="1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學部學生</a:t>
            </a:r>
            <a:r>
              <a:rPr lang="en-US" altLang="zh-TW" sz="1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1" lang="zh-T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具良好品格，願意主動透過服務學習的方式助人與自我成長。</a:t>
            </a:r>
            <a:endParaRPr kumimoji="1" lang="zh-T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檢附成績證名單乙份。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528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新舊制比對</a:t>
            </a:r>
            <a:endParaRPr lang="zh-TW" altLang="en-US" dirty="0"/>
          </a:p>
        </p:txBody>
      </p:sp>
      <p:graphicFrame>
        <p:nvGraphicFramePr>
          <p:cNvPr id="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160598"/>
              </p:ext>
            </p:extLst>
          </p:nvPr>
        </p:nvGraphicFramePr>
        <p:xfrm>
          <a:off x="467544" y="1196752"/>
          <a:ext cx="8229600" cy="552235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舊制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新制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87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在學之大學部三年級以上優秀學生、碩士及博士班研究生</a:t>
                      </a:r>
                      <a:endParaRPr lang="en-US" altLang="zh-TW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歷年成績總平均達該班級排名前</a:t>
                      </a:r>
                      <a:r>
                        <a:rPr lang="en-US" altLang="zh-TW" dirty="0" smtClean="0"/>
                        <a:t>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在學之大學部三年級以上優秀學生</a:t>
                      </a:r>
                      <a:endParaRPr lang="en-US" altLang="zh-TW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歷年成績排序達該班級排名前</a:t>
                      </a:r>
                      <a:r>
                        <a:rPr lang="en-US" altLang="zh-TW" dirty="0" smtClean="0"/>
                        <a:t>20%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教學服務學科成績優異且操行成績</a:t>
                      </a:r>
                      <a:r>
                        <a:rPr lang="en-US" altLang="zh-TW" dirty="0" smtClean="0"/>
                        <a:t>82</a:t>
                      </a:r>
                      <a:r>
                        <a:rPr lang="zh-TW" altLang="en-US" dirty="0" smtClean="0"/>
                        <a:t>分以上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含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者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87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zh-TW" altLang="en-US" dirty="0" smtClean="0"/>
                        <a:t>申請書→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院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初審→學習中心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審查委員會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→申覆→加退選後收回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zh-TW" altLang="en-US" smtClean="0"/>
                        <a:t>申請書→學系主管</a:t>
                      </a:r>
                      <a:r>
                        <a:rPr lang="zh-TW" altLang="en-US" dirty="0" smtClean="0"/>
                        <a:t>審核→學習中心備查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TA</a:t>
                      </a:r>
                      <a:r>
                        <a:rPr lang="zh-TW" altLang="en-US" dirty="0" smtClean="0"/>
                        <a:t>每月服務時數上限為</a:t>
                      </a:r>
                      <a:r>
                        <a:rPr lang="en-US" altLang="zh-TW" dirty="0" smtClean="0"/>
                        <a:t>25</a:t>
                      </a:r>
                      <a:r>
                        <a:rPr lang="zh-TW" altLang="en-US" dirty="0" smtClean="0"/>
                        <a:t>小時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─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每月博士</a:t>
                      </a:r>
                      <a:r>
                        <a:rPr lang="en-US" altLang="zh-TW" dirty="0" smtClean="0"/>
                        <a:t>5000</a:t>
                      </a:r>
                      <a:r>
                        <a:rPr lang="zh-TW" altLang="en-US" dirty="0" smtClean="0"/>
                        <a:t>、碩士</a:t>
                      </a:r>
                      <a:r>
                        <a:rPr lang="en-US" altLang="zh-TW" dirty="0" smtClean="0"/>
                        <a:t>4000</a:t>
                      </a:r>
                      <a:r>
                        <a:rPr lang="zh-TW" altLang="en-US" dirty="0" smtClean="0"/>
                        <a:t>、學士</a:t>
                      </a:r>
                      <a:r>
                        <a:rPr lang="en-US" altLang="zh-TW" dirty="0" smtClean="0"/>
                        <a:t>3000</a:t>
                      </a:r>
                      <a:r>
                        <a:rPr lang="zh-TW" altLang="en-US" dirty="0" smtClean="0"/>
                        <a:t>，共支領</a:t>
                      </a:r>
                      <a:r>
                        <a:rPr lang="en-US" altLang="zh-TW" dirty="0" smtClean="0"/>
                        <a:t>4</a:t>
                      </a:r>
                      <a:r>
                        <a:rPr lang="zh-TW" altLang="en-US" dirty="0" smtClean="0"/>
                        <a:t>個月。</a:t>
                      </a:r>
                      <a:endParaRPr lang="en-US" altLang="zh-TW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北港交通每次補助</a:t>
                      </a:r>
                      <a:r>
                        <a:rPr lang="en-US" altLang="zh-TW" dirty="0" smtClean="0"/>
                        <a:t>400</a:t>
                      </a:r>
                      <a:r>
                        <a:rPr lang="zh-TW" altLang="en-US" dirty="0" smtClean="0"/>
                        <a:t>。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頒發</a:t>
                      </a:r>
                      <a:r>
                        <a:rPr lang="en-US" altLang="zh-TW" dirty="0" smtClean="0"/>
                        <a:t>12000</a:t>
                      </a:r>
                      <a:r>
                        <a:rPr lang="zh-TW" altLang="en-US" dirty="0" smtClean="0"/>
                        <a:t>獎學金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altLang="zh-TW" dirty="0" smtClean="0"/>
                        <a:t>TA</a:t>
                      </a:r>
                      <a:r>
                        <a:rPr lang="zh-TW" altLang="en-US" dirty="0" smtClean="0"/>
                        <a:t>義務：「培訓營」、「座談會」及「工作坊」等活動，未完成者將取消</a:t>
                      </a:r>
                      <a:r>
                        <a:rPr lang="en-US" altLang="zh-TW" dirty="0" smtClean="0"/>
                        <a:t>TA</a:t>
                      </a:r>
                      <a:r>
                        <a:rPr lang="zh-TW" altLang="en-US" dirty="0" smtClean="0"/>
                        <a:t>資格。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協助教師教學活動</a:t>
                      </a:r>
                      <a:endParaRPr lang="en-US" altLang="zh-TW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未盡</a:t>
                      </a:r>
                      <a:r>
                        <a:rPr lang="en-US" altLang="zh-TW" dirty="0" smtClean="0"/>
                        <a:t>TA</a:t>
                      </a:r>
                      <a:r>
                        <a:rPr lang="zh-TW" altLang="en-US" dirty="0" smtClean="0"/>
                        <a:t>義務達</a:t>
                      </a:r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次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含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以上或態度不佳者，停止該員</a:t>
                      </a:r>
                      <a:r>
                        <a:rPr lang="en-US" altLang="zh-TW" dirty="0" smtClean="0"/>
                        <a:t>TA</a:t>
                      </a:r>
                      <a:r>
                        <a:rPr lang="zh-TW" altLang="en-US" dirty="0" smtClean="0"/>
                        <a:t>之聘用，並另行選聘。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教學服務培訓。</a:t>
                      </a:r>
                      <a:endParaRPr lang="en-US" altLang="zh-TW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dirty="0" smtClean="0"/>
                        <a:t>協助教師教學活動。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64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07504" y="1628774"/>
            <a:ext cx="8915400" cy="1984891"/>
          </a:xfrm>
        </p:spPr>
        <p:txBody>
          <a:bodyPr>
            <a:normAutofit fontScale="90000"/>
          </a:bodyPr>
          <a:lstStyle/>
          <a:p>
            <a:r>
              <a:rPr lang="zh-TW" altLang="en-US" sz="6600" b="1" dirty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課業輔導小</a:t>
            </a:r>
            <a:r>
              <a:rPr lang="zh-TW" altLang="en-US" sz="6600" b="1" dirty="0" smtClean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老師</a:t>
            </a:r>
            <a:r>
              <a:rPr lang="en-US" altLang="zh-TW" sz="6600" b="1" dirty="0" smtClean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/>
            </a:r>
            <a:br>
              <a:rPr lang="en-US" altLang="zh-TW" sz="6600" b="1" dirty="0" smtClean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</a:br>
            <a:r>
              <a:rPr lang="en-US" altLang="zh-TW" sz="6600" b="1" dirty="0" smtClean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(</a:t>
            </a:r>
            <a:r>
              <a:rPr lang="en-US" altLang="zh-TW" sz="6600" b="1" dirty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Learning Assistant, LA</a:t>
            </a:r>
            <a:r>
              <a:rPr lang="en-US" altLang="zh-TW" sz="6600" b="1" dirty="0" smtClean="0">
                <a:solidFill>
                  <a:srgbClr val="002060"/>
                </a:solidFill>
                <a:latin typeface="華康楷書體W7(P)" pitchFamily="66" charset="-120"/>
                <a:ea typeface="華康楷書體W7(P)" pitchFamily="66" charset="-120"/>
              </a:rPr>
              <a:t>)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7775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857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課業輔導小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050290"/>
              </p:ext>
            </p:extLst>
          </p:nvPr>
        </p:nvGraphicFramePr>
        <p:xfrm>
          <a:off x="611560" y="1123528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80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Thank you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09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ucky Tie">
      <a:majorFont>
        <a:latin typeface="Tahoma"/>
        <a:ea typeface=""/>
        <a:cs typeface="Tahoma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Tahoma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749</Words>
  <Application>Microsoft Office PowerPoint</Application>
  <PresentationFormat>如螢幕大小 (4:3)</PresentationFormat>
  <Paragraphs>111</Paragraphs>
  <Slides>10</Slides>
  <Notes>0</Notes>
  <HiddenSlides>1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6" baseType="lpstr">
      <vt:lpstr>SimHei</vt:lpstr>
      <vt:lpstr>華康POP1體W5</vt:lpstr>
      <vt:lpstr>華康行書體(P)</vt:lpstr>
      <vt:lpstr>華康海報體W9</vt:lpstr>
      <vt:lpstr>華康楷書體W7(P)</vt:lpstr>
      <vt:lpstr>微軟正黑體</vt:lpstr>
      <vt:lpstr>新細明體</vt:lpstr>
      <vt:lpstr>標楷體</vt:lpstr>
      <vt:lpstr>Arial</vt:lpstr>
      <vt:lpstr>Calibri</vt:lpstr>
      <vt:lpstr>Franklin Gothic Book</vt:lpstr>
      <vt:lpstr>Tahoma</vt:lpstr>
      <vt:lpstr>Times New Roman</vt:lpstr>
      <vt:lpstr>Wingdings</vt:lpstr>
      <vt:lpstr>Wingdings 2</vt:lpstr>
      <vt:lpstr>LuckyTie</vt:lpstr>
      <vt:lpstr>PowerPoint 簡報</vt:lpstr>
      <vt:lpstr>教學助理</vt:lpstr>
      <vt:lpstr>榮譽學生實施辦法</vt:lpstr>
      <vt:lpstr>榮譽學生實施辦法</vt:lpstr>
      <vt:lpstr>PowerPoint 簡報</vt:lpstr>
      <vt:lpstr>新舊制比對</vt:lpstr>
      <vt:lpstr>課業輔導小老師 (Learning Assistant, LA)</vt:lpstr>
      <vt:lpstr>課業輔導小老師</vt:lpstr>
      <vt:lpstr>Thank you</vt:lpstr>
      <vt:lpstr>參考法規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CMU</cp:lastModifiedBy>
  <cp:revision>102</cp:revision>
  <cp:lastPrinted>2015-09-11T06:05:42Z</cp:lastPrinted>
  <dcterms:created xsi:type="dcterms:W3CDTF">2015-09-11T01:17:50Z</dcterms:created>
  <dcterms:modified xsi:type="dcterms:W3CDTF">2015-09-25T05:13:29Z</dcterms:modified>
</cp:coreProperties>
</file>