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0" r:id="rId4"/>
    <p:sldId id="261" r:id="rId5"/>
    <p:sldId id="262" r:id="rId6"/>
    <p:sldId id="263" r:id="rId7"/>
    <p:sldId id="271" r:id="rId8"/>
    <p:sldId id="270" r:id="rId9"/>
    <p:sldId id="269" r:id="rId10"/>
    <p:sldId id="266" r:id="rId11"/>
    <p:sldId id="267" r:id="rId12"/>
    <p:sldId id="268" r:id="rId13"/>
    <p:sldId id="264" r:id="rId14"/>
    <p:sldId id="265" r:id="rId1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E095278-CAAC-4B85-9947-DF7610FA053A}" type="datetimeFigureOut">
              <a:rPr lang="zh-TW" altLang="en-US" smtClean="0"/>
              <a:t>2015/9/25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45DA91-5DDF-40DE-9324-C9AB632DEFDD}" type="slidenum">
              <a:rPr lang="zh-TW" altLang="en-US" smtClean="0"/>
              <a:t>‹#›</a:t>
            </a:fld>
            <a:endParaRPr lang="zh-TW" altLang="en-US"/>
          </a:p>
        </p:txBody>
      </p:sp>
    </p:spTree>
    <p:extLst>
      <p:ext uri="{BB962C8B-B14F-4D97-AF65-F5344CB8AC3E}">
        <p14:creationId xmlns:p14="http://schemas.microsoft.com/office/powerpoint/2010/main" val="265895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E095278-CAAC-4B85-9947-DF7610FA053A}" type="datetimeFigureOut">
              <a:rPr lang="zh-TW" altLang="en-US" smtClean="0"/>
              <a:t>2015/9/25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45DA91-5DDF-40DE-9324-C9AB632DEFDD}" type="slidenum">
              <a:rPr lang="zh-TW" altLang="en-US" smtClean="0"/>
              <a:t>‹#›</a:t>
            </a:fld>
            <a:endParaRPr lang="zh-TW" altLang="en-US"/>
          </a:p>
        </p:txBody>
      </p:sp>
    </p:spTree>
    <p:extLst>
      <p:ext uri="{BB962C8B-B14F-4D97-AF65-F5344CB8AC3E}">
        <p14:creationId xmlns:p14="http://schemas.microsoft.com/office/powerpoint/2010/main" val="382833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E095278-CAAC-4B85-9947-DF7610FA053A}" type="datetimeFigureOut">
              <a:rPr lang="zh-TW" altLang="en-US" smtClean="0"/>
              <a:t>2015/9/25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45DA91-5DDF-40DE-9324-C9AB632DEFDD}" type="slidenum">
              <a:rPr lang="zh-TW" altLang="en-US" smtClean="0"/>
              <a:t>‹#›</a:t>
            </a:fld>
            <a:endParaRPr lang="zh-TW" altLang="en-US"/>
          </a:p>
        </p:txBody>
      </p:sp>
    </p:spTree>
    <p:extLst>
      <p:ext uri="{BB962C8B-B14F-4D97-AF65-F5344CB8AC3E}">
        <p14:creationId xmlns:p14="http://schemas.microsoft.com/office/powerpoint/2010/main" val="382014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E095278-CAAC-4B85-9947-DF7610FA053A}" type="datetimeFigureOut">
              <a:rPr lang="zh-TW" altLang="en-US" smtClean="0"/>
              <a:t>2015/9/25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45DA91-5DDF-40DE-9324-C9AB632DEFDD}" type="slidenum">
              <a:rPr lang="zh-TW" altLang="en-US" smtClean="0"/>
              <a:t>‹#›</a:t>
            </a:fld>
            <a:endParaRPr lang="zh-TW" altLang="en-US"/>
          </a:p>
        </p:txBody>
      </p:sp>
    </p:spTree>
    <p:extLst>
      <p:ext uri="{BB962C8B-B14F-4D97-AF65-F5344CB8AC3E}">
        <p14:creationId xmlns:p14="http://schemas.microsoft.com/office/powerpoint/2010/main" val="173838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E095278-CAAC-4B85-9947-DF7610FA053A}" type="datetimeFigureOut">
              <a:rPr lang="zh-TW" altLang="en-US" smtClean="0"/>
              <a:t>2015/9/25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45DA91-5DDF-40DE-9324-C9AB632DEFDD}" type="slidenum">
              <a:rPr lang="zh-TW" altLang="en-US" smtClean="0"/>
              <a:t>‹#›</a:t>
            </a:fld>
            <a:endParaRPr lang="zh-TW" altLang="en-US"/>
          </a:p>
        </p:txBody>
      </p:sp>
    </p:spTree>
    <p:extLst>
      <p:ext uri="{BB962C8B-B14F-4D97-AF65-F5344CB8AC3E}">
        <p14:creationId xmlns:p14="http://schemas.microsoft.com/office/powerpoint/2010/main" val="200132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E095278-CAAC-4B85-9947-DF7610FA053A}" type="datetimeFigureOut">
              <a:rPr lang="zh-TW" altLang="en-US" smtClean="0"/>
              <a:t>2015/9/25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945DA91-5DDF-40DE-9324-C9AB632DEFDD}" type="slidenum">
              <a:rPr lang="zh-TW" altLang="en-US" smtClean="0"/>
              <a:t>‹#›</a:t>
            </a:fld>
            <a:endParaRPr lang="zh-TW" altLang="en-US"/>
          </a:p>
        </p:txBody>
      </p:sp>
    </p:spTree>
    <p:extLst>
      <p:ext uri="{BB962C8B-B14F-4D97-AF65-F5344CB8AC3E}">
        <p14:creationId xmlns:p14="http://schemas.microsoft.com/office/powerpoint/2010/main" val="32182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E095278-CAAC-4B85-9947-DF7610FA053A}" type="datetimeFigureOut">
              <a:rPr lang="zh-TW" altLang="en-US" smtClean="0"/>
              <a:t>2015/9/25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945DA91-5DDF-40DE-9324-C9AB632DEFDD}" type="slidenum">
              <a:rPr lang="zh-TW" altLang="en-US" smtClean="0"/>
              <a:t>‹#›</a:t>
            </a:fld>
            <a:endParaRPr lang="zh-TW" altLang="en-US"/>
          </a:p>
        </p:txBody>
      </p:sp>
    </p:spTree>
    <p:extLst>
      <p:ext uri="{BB962C8B-B14F-4D97-AF65-F5344CB8AC3E}">
        <p14:creationId xmlns:p14="http://schemas.microsoft.com/office/powerpoint/2010/main" val="110821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E095278-CAAC-4B85-9947-DF7610FA053A}" type="datetimeFigureOut">
              <a:rPr lang="zh-TW" altLang="en-US" smtClean="0"/>
              <a:t>2015/9/25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945DA91-5DDF-40DE-9324-C9AB632DEFDD}" type="slidenum">
              <a:rPr lang="zh-TW" altLang="en-US" smtClean="0"/>
              <a:t>‹#›</a:t>
            </a:fld>
            <a:endParaRPr lang="zh-TW" altLang="en-US"/>
          </a:p>
        </p:txBody>
      </p:sp>
    </p:spTree>
    <p:extLst>
      <p:ext uri="{BB962C8B-B14F-4D97-AF65-F5344CB8AC3E}">
        <p14:creationId xmlns:p14="http://schemas.microsoft.com/office/powerpoint/2010/main" val="40250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E095278-CAAC-4B85-9947-DF7610FA053A}" type="datetimeFigureOut">
              <a:rPr lang="zh-TW" altLang="en-US" smtClean="0"/>
              <a:t>2015/9/25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945DA91-5DDF-40DE-9324-C9AB632DEFDD}" type="slidenum">
              <a:rPr lang="zh-TW" altLang="en-US" smtClean="0"/>
              <a:t>‹#›</a:t>
            </a:fld>
            <a:endParaRPr lang="zh-TW" altLang="en-US"/>
          </a:p>
        </p:txBody>
      </p:sp>
    </p:spTree>
    <p:extLst>
      <p:ext uri="{BB962C8B-B14F-4D97-AF65-F5344CB8AC3E}">
        <p14:creationId xmlns:p14="http://schemas.microsoft.com/office/powerpoint/2010/main" val="271585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E095278-CAAC-4B85-9947-DF7610FA053A}" type="datetimeFigureOut">
              <a:rPr lang="zh-TW" altLang="en-US" smtClean="0"/>
              <a:t>2015/9/25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945DA91-5DDF-40DE-9324-C9AB632DEFDD}" type="slidenum">
              <a:rPr lang="zh-TW" altLang="en-US" smtClean="0"/>
              <a:t>‹#›</a:t>
            </a:fld>
            <a:endParaRPr lang="zh-TW" altLang="en-US"/>
          </a:p>
        </p:txBody>
      </p:sp>
    </p:spTree>
    <p:extLst>
      <p:ext uri="{BB962C8B-B14F-4D97-AF65-F5344CB8AC3E}">
        <p14:creationId xmlns:p14="http://schemas.microsoft.com/office/powerpoint/2010/main" val="311433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E095278-CAAC-4B85-9947-DF7610FA053A}" type="datetimeFigureOut">
              <a:rPr lang="zh-TW" altLang="en-US" smtClean="0"/>
              <a:t>2015/9/25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945DA91-5DDF-40DE-9324-C9AB632DEFDD}" type="slidenum">
              <a:rPr lang="zh-TW" altLang="en-US" smtClean="0"/>
              <a:t>‹#›</a:t>
            </a:fld>
            <a:endParaRPr lang="zh-TW" altLang="en-US"/>
          </a:p>
        </p:txBody>
      </p:sp>
    </p:spTree>
    <p:extLst>
      <p:ext uri="{BB962C8B-B14F-4D97-AF65-F5344CB8AC3E}">
        <p14:creationId xmlns:p14="http://schemas.microsoft.com/office/powerpoint/2010/main" val="307536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95278-CAAC-4B85-9947-DF7610FA053A}" type="datetimeFigureOut">
              <a:rPr lang="zh-TW" altLang="en-US" smtClean="0"/>
              <a:t>2015/9/25</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5DA91-5DDF-40DE-9324-C9AB632DEFDD}" type="slidenum">
              <a:rPr lang="zh-TW" altLang="en-US" smtClean="0"/>
              <a:t>‹#›</a:t>
            </a:fld>
            <a:endParaRPr lang="zh-TW" altLang="en-US"/>
          </a:p>
        </p:txBody>
      </p:sp>
    </p:spTree>
    <p:extLst>
      <p:ext uri="{BB962C8B-B14F-4D97-AF65-F5344CB8AC3E}">
        <p14:creationId xmlns:p14="http://schemas.microsoft.com/office/powerpoint/2010/main" val="50949127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405923"/>
            <a:ext cx="9144000" cy="4759963"/>
          </a:xfrm>
        </p:spPr>
        <p:txBody>
          <a:bodyPr>
            <a:norm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中國醫藥大學</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研究計畫類</a:t>
            </a:r>
            <a:r>
              <a:rPr lang="en-US" altLang="zh-TW"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4400" dirty="0" smtClean="0">
                <a:latin typeface="Times New Roman" panose="02020603050405020304" pitchFamily="18" charset="0"/>
                <a:ea typeface="標楷體" panose="03000509000000000000" pitchFamily="65" charset="-120"/>
                <a:cs typeface="Times New Roman" panose="02020603050405020304" pitchFamily="18" charset="0"/>
              </a:rPr>
              <a:t>學生兼任助理學習與勞僱型態說明</a:t>
            </a:r>
            <a:endParaRPr lang="zh-TW" altLang="en-US" sz="4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副標題 2"/>
          <p:cNvSpPr>
            <a:spLocks noGrp="1"/>
          </p:cNvSpPr>
          <p:nvPr>
            <p:ph type="subTitle" idx="1"/>
          </p:nvPr>
        </p:nvSpPr>
        <p:spPr>
          <a:xfrm>
            <a:off x="1524000" y="5751350"/>
            <a:ext cx="9144000" cy="470341"/>
          </a:xfrm>
        </p:spPr>
        <p:txBody>
          <a:bodyPr/>
          <a:lstStyle/>
          <a:p>
            <a:r>
              <a:rPr lang="zh-TW" altLang="en-US"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報告單位：研究發展處</a:t>
            </a:r>
            <a:endParaRPr lang="zh-TW" altLang="en-US"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645593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467038" y="0"/>
            <a:ext cx="5561345" cy="6858000"/>
          </a:xfrm>
          <a:prstGeom prst="rect">
            <a:avLst/>
          </a:prstGeom>
        </p:spPr>
      </p:pic>
      <p:pic>
        <p:nvPicPr>
          <p:cNvPr id="5" name="圖片 4"/>
          <p:cNvPicPr>
            <a:picLocks noChangeAspect="1"/>
          </p:cNvPicPr>
          <p:nvPr/>
        </p:nvPicPr>
        <p:blipFill>
          <a:blip r:embed="rId3"/>
          <a:stretch>
            <a:fillRect/>
          </a:stretch>
        </p:blipFill>
        <p:spPr>
          <a:xfrm>
            <a:off x="6731733" y="35350"/>
            <a:ext cx="4906618" cy="6787299"/>
          </a:xfrm>
          <a:prstGeom prst="rect">
            <a:avLst/>
          </a:prstGeom>
        </p:spPr>
      </p:pic>
      <p:sp>
        <p:nvSpPr>
          <p:cNvPr id="2" name="矩形 1"/>
          <p:cNvSpPr/>
          <p:nvPr/>
        </p:nvSpPr>
        <p:spPr>
          <a:xfrm>
            <a:off x="2661719" y="135802"/>
            <a:ext cx="642796" cy="2444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58595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480736" y="39367"/>
            <a:ext cx="5615264" cy="6801209"/>
          </a:xfrm>
          <a:prstGeom prst="rect">
            <a:avLst/>
          </a:prstGeom>
        </p:spPr>
      </p:pic>
      <p:pic>
        <p:nvPicPr>
          <p:cNvPr id="3" name="圖片 2"/>
          <p:cNvPicPr>
            <a:picLocks noChangeAspect="1"/>
          </p:cNvPicPr>
          <p:nvPr/>
        </p:nvPicPr>
        <p:blipFill>
          <a:blip r:embed="rId3"/>
          <a:stretch>
            <a:fillRect/>
          </a:stretch>
        </p:blipFill>
        <p:spPr>
          <a:xfrm>
            <a:off x="6532775" y="18854"/>
            <a:ext cx="4923145" cy="6812295"/>
          </a:xfrm>
          <a:prstGeom prst="rect">
            <a:avLst/>
          </a:prstGeom>
        </p:spPr>
      </p:pic>
      <p:sp>
        <p:nvSpPr>
          <p:cNvPr id="4" name="矩形 3"/>
          <p:cNvSpPr/>
          <p:nvPr/>
        </p:nvSpPr>
        <p:spPr>
          <a:xfrm>
            <a:off x="2661718" y="126375"/>
            <a:ext cx="967601" cy="1847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461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710122" y="131603"/>
            <a:ext cx="5482864" cy="6618549"/>
          </a:xfrm>
          <a:prstGeom prst="rect">
            <a:avLst/>
          </a:prstGeom>
        </p:spPr>
      </p:pic>
      <p:pic>
        <p:nvPicPr>
          <p:cNvPr id="3" name="圖片 2"/>
          <p:cNvPicPr>
            <a:picLocks noChangeAspect="1"/>
          </p:cNvPicPr>
          <p:nvPr/>
        </p:nvPicPr>
        <p:blipFill>
          <a:blip r:embed="rId3"/>
          <a:stretch>
            <a:fillRect/>
          </a:stretch>
        </p:blipFill>
        <p:spPr>
          <a:xfrm>
            <a:off x="6532774" y="0"/>
            <a:ext cx="4914507" cy="6750152"/>
          </a:xfrm>
          <a:prstGeom prst="rect">
            <a:avLst/>
          </a:prstGeom>
        </p:spPr>
      </p:pic>
      <p:sp>
        <p:nvSpPr>
          <p:cNvPr id="4" name="矩形 3"/>
          <p:cNvSpPr/>
          <p:nvPr/>
        </p:nvSpPr>
        <p:spPr>
          <a:xfrm>
            <a:off x="2812548" y="192362"/>
            <a:ext cx="967601" cy="1847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86488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38200" y="301754"/>
            <a:ext cx="10515600" cy="1325563"/>
          </a:xfrm>
        </p:spPr>
        <p:txBody>
          <a:bodyPr>
            <a:normAutofit/>
          </a:bodyPr>
          <a:lstStyle/>
          <a:p>
            <a:pPr algn="ctr"/>
            <a:r>
              <a:rPr lang="zh-TW" altLang="en-US" sz="6000" b="1"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結    語</a:t>
            </a:r>
            <a:endParaRPr lang="zh-TW" altLang="en-US" sz="60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內容版面配置區 4"/>
          <p:cNvSpPr>
            <a:spLocks noGrp="1"/>
          </p:cNvSpPr>
          <p:nvPr>
            <p:ph idx="1"/>
          </p:nvPr>
        </p:nvSpPr>
        <p:spPr>
          <a:xfrm>
            <a:off x="584045" y="1599290"/>
            <a:ext cx="11030146" cy="5163649"/>
          </a:xfrm>
        </p:spPr>
        <p:txBody>
          <a:bodyPr>
            <a:no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兼任</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助理須簽署「中國醫藥大學研究計畫類學習與勞僱型態學生兼任研究助理</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申請書」（學習</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型助理須含</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相關</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學習計畫</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）正本</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式</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份，由</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兼任研究助理</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計畫主持人</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計畫執行單位</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（學校研發處）</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各留存</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份備查</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勞僱型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兼任</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助理另簽署「兼任助理勞動契約」正本</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式</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份</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，由</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兼任</a:t>
            </a:r>
            <a:r>
              <a:rPr lang="zh-TW" altLang="en-US">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研究</a:t>
            </a:r>
            <a:r>
              <a:rPr lang="zh-TW" altLang="en-US"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助理、主持人</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學校人資室</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各</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留存</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份備查。</a:t>
            </a: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另</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請兼任研究助理於辦理進用申請時，掃描「中國醫藥大學研究計畫類學習與勞僱型態學生兼任研究助理</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申請書」</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（含學習型助理之相關</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學習計畫</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份上傳至</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本校</a:t>
            </a:r>
            <a:r>
              <a:rPr lang="zh-TW" altLang="en-US" u="none" strike="noStrike"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計劃人員薪資清冊管理系統</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並經計畫主持人線上確認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經</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查實計畫主持人指派</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非以學習為目的之勞務工作內容</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，若產生相關罰則或罰款，由</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計畫主持人承擔</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96868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804764"/>
            <a:ext cx="10515600" cy="2852737"/>
          </a:xfrm>
        </p:spPr>
        <p:txBody>
          <a:bodyPr/>
          <a:lstStyle/>
          <a:p>
            <a:pPr algn="ct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謝謝聆聽</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歡迎提</a:t>
            </a:r>
            <a:r>
              <a:rPr lang="zh-TW" altLang="en-US"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問</a:t>
            </a:r>
          </a:p>
        </p:txBody>
      </p:sp>
      <p:sp>
        <p:nvSpPr>
          <p:cNvPr id="3" name="文字版面配置區 2"/>
          <p:cNvSpPr>
            <a:spLocks noGrp="1"/>
          </p:cNvSpPr>
          <p:nvPr>
            <p:ph type="body" idx="1"/>
          </p:nvPr>
        </p:nvSpPr>
        <p:spPr/>
        <p:txBody>
          <a:bodyPr/>
          <a:lstStyle/>
          <a:p>
            <a:pPr algn="ctr"/>
            <a:r>
              <a:rPr lang="en-US" altLang="zh-TW" dirty="0" smtClean="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不要問太難的</a:t>
            </a:r>
            <a:r>
              <a:rPr lang="en-US" altLang="zh-TW" dirty="0" smtClean="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293973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000"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大    綱</a:t>
            </a:r>
            <a:endParaRPr lang="zh-TW" altLang="en-US" sz="6000"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536544" y="1825625"/>
            <a:ext cx="11096135" cy="4351338"/>
          </a:xfrm>
        </p:spPr>
        <p:txBody>
          <a:bodyPr>
            <a:noAutofit/>
          </a:bodyPr>
          <a:lstStyle/>
          <a:p>
            <a:r>
              <a:rPr lang="zh-TW" altLang="en-US" sz="4400" dirty="0" smtClean="0">
                <a:latin typeface="Times New Roman" panose="02020603050405020304" pitchFamily="18" charset="0"/>
                <a:ea typeface="標楷體" panose="03000509000000000000" pitchFamily="65" charset="-120"/>
                <a:cs typeface="Times New Roman" panose="02020603050405020304" pitchFamily="18" charset="0"/>
              </a:rPr>
              <a:t>前言</a:t>
            </a:r>
            <a:endParaRPr lang="en-US" altLang="zh-TW" sz="4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4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型態</a:t>
            </a:r>
            <a:r>
              <a:rPr lang="zh-TW" altLang="en-US" sz="4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確認</a:t>
            </a:r>
            <a:r>
              <a:rPr lang="zh-TW" altLang="en-US" sz="4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「中國醫藥大學研究計畫類學習與勞僱型態學生兼任研究助理申請書」</a:t>
            </a:r>
          </a:p>
          <a:p>
            <a:pPr marL="0" indent="0">
              <a:buNone/>
            </a:pPr>
            <a:r>
              <a:rPr lang="en-US" altLang="zh-TW" sz="4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4400" dirty="0" smtClean="0">
                <a:latin typeface="Times New Roman" panose="02020603050405020304" pitchFamily="18" charset="0"/>
                <a:ea typeface="標楷體" panose="03000509000000000000" pitchFamily="65" charset="-120"/>
                <a:cs typeface="Times New Roman" panose="02020603050405020304" pitchFamily="18" charset="0"/>
              </a:rPr>
              <a:t> 申請書</a:t>
            </a:r>
            <a:r>
              <a:rPr lang="zh-TW" altLang="en-US" sz="4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樣式</a:t>
            </a:r>
          </a:p>
          <a:p>
            <a:pPr marL="0" indent="0">
              <a:buNone/>
            </a:pPr>
            <a:r>
              <a:rPr lang="en-US" altLang="zh-TW" sz="4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4400" dirty="0" smtClean="0">
                <a:latin typeface="Times New Roman" panose="02020603050405020304" pitchFamily="18" charset="0"/>
                <a:ea typeface="標楷體" panose="03000509000000000000" pitchFamily="65" charset="-120"/>
                <a:cs typeface="Times New Roman" panose="02020603050405020304" pitchFamily="18" charset="0"/>
              </a:rPr>
              <a:t> 申請書</a:t>
            </a:r>
            <a:r>
              <a:rPr lang="zh-TW" altLang="en-US" sz="4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內容</a:t>
            </a:r>
          </a:p>
          <a:p>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結語</a:t>
            </a:r>
          </a:p>
          <a:p>
            <a:endParaRPr lang="zh-TW" altLang="en-US" sz="4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95045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44032"/>
            <a:ext cx="10515600" cy="1325563"/>
          </a:xfrm>
        </p:spPr>
        <p:txBody>
          <a:bodyPr>
            <a:normAutofit/>
          </a:bodyPr>
          <a:lstStyle/>
          <a:p>
            <a:pPr algn="ctr"/>
            <a:r>
              <a:rPr lang="zh-TW" altLang="en-US" sz="6000"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前    言</a:t>
            </a:r>
            <a:endParaRPr lang="zh-TW" altLang="en-US" sz="6000"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227814" y="1832587"/>
            <a:ext cx="11736371" cy="4550107"/>
          </a:xfrm>
        </p:spPr>
        <p:txBody>
          <a:bodyPr>
            <a:noAutofit/>
          </a:bodyPr>
          <a:lstStyle/>
          <a:p>
            <a:pPr>
              <a:lnSpc>
                <a:spcPct val="170000"/>
              </a:lnSpc>
              <a:spcBef>
                <a:spcPts val="0"/>
              </a:spcBef>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為</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保障</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本校</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研究計畫</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類學生兼任研究助理學習及勞動權益</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，本處參考台大、</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成大、興大等</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校做法，設計</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中國醫藥大學研究計畫類學習與勞僱型態學生兼任研究助理申請書</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70000"/>
              </a:lnSpc>
              <a:spcBef>
                <a:spcPts val="0"/>
              </a:spcBef>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研究計畫</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類學生兼任研究助理之「</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學習型</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」與「</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勞僱型</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」型態確認，應由計畫主持人於進用學生兼任助理時與學生確認雙方關係，並簽署</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中國醫藥大學研究計畫類學習與勞僱型態學生兼任研究助理申請書</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70000"/>
              </a:lnSpc>
              <a:spcBef>
                <a:spcPts val="0"/>
              </a:spcBef>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勞僱型</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」學生兼任研究助理之</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計畫主持人應負擔</a:t>
            </a:r>
            <a:r>
              <a:rPr lang="zh-TW" altLang="en-US" sz="20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勞、健保費</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p>
          <a:p>
            <a:pPr marL="0" indent="0">
              <a:lnSpc>
                <a:spcPct val="170000"/>
              </a:lnSpc>
              <a:spcBef>
                <a:spcPts val="0"/>
              </a:spcBef>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校內外計畫</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：依委託</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補助單位規定於</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計畫經費</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列支（例如：科技部計畫</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規定由</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業務費</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項列</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支）。</a:t>
            </a:r>
          </a:p>
          <a:p>
            <a:pPr>
              <a:lnSpc>
                <a:spcPct val="170000"/>
              </a:lnSpc>
              <a:spcBef>
                <a:spcPts val="0"/>
              </a:spcBef>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研究計畫</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之</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臨時工</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工讀生</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屬「</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勞僱型</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」，計畫主持人應負擔之</a:t>
            </a:r>
            <a:r>
              <a:rPr lang="zh-TW" altLang="en-US" sz="20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勞、健保費</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列支方式同上。</a:t>
            </a:r>
          </a:p>
        </p:txBody>
      </p:sp>
    </p:spTree>
    <p:extLst>
      <p:ext uri="{BB962C8B-B14F-4D97-AF65-F5344CB8AC3E}">
        <p14:creationId xmlns:p14="http://schemas.microsoft.com/office/powerpoint/2010/main" val="165729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649690"/>
            <a:ext cx="10515600" cy="1310228"/>
          </a:xfrm>
        </p:spPr>
        <p:txBody>
          <a:bodyPr/>
          <a:lstStyle/>
          <a:p>
            <a:pPr algn="ctr"/>
            <a:r>
              <a:rPr lang="zh-TW" alt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型態確認</a:t>
            </a:r>
            <a:endParaRPr lang="zh-TW" altLang="en-US"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版面配置區 2"/>
          <p:cNvSpPr>
            <a:spLocks noGrp="1"/>
          </p:cNvSpPr>
          <p:nvPr>
            <p:ph type="body" idx="1"/>
          </p:nvPr>
        </p:nvSpPr>
        <p:spPr>
          <a:xfrm>
            <a:off x="598444" y="3910360"/>
            <a:ext cx="10995111" cy="1500187"/>
          </a:xfrm>
        </p:spPr>
        <p:txBody>
          <a:bodyPr>
            <a:normAutofit fontScale="85000" lnSpcReduction="10000"/>
          </a:bodyPr>
          <a:lstStyle/>
          <a:p>
            <a:pPr algn="ctr"/>
            <a:r>
              <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中國醫藥大學研究計畫類學習與勞僱型態學生兼任研究助理</a:t>
            </a:r>
            <a:r>
              <a:rPr lang="zh-TW" altLang="en-US"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申請書</a:t>
            </a:r>
            <a:endPar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endPar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4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樣式</a:t>
            </a:r>
            <a:endParaRPr lang="zh-TW" altLang="en-US" sz="4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99091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1418159" y="138764"/>
            <a:ext cx="9355682" cy="6596685"/>
          </a:xfrm>
          <a:prstGeom prst="rect">
            <a:avLst/>
          </a:prstGeom>
        </p:spPr>
      </p:pic>
    </p:spTree>
    <p:extLst>
      <p:ext uri="{BB962C8B-B14F-4D97-AF65-F5344CB8AC3E}">
        <p14:creationId xmlns:p14="http://schemas.microsoft.com/office/powerpoint/2010/main" val="3164564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838200" y="1649690"/>
            <a:ext cx="10515600" cy="1310228"/>
          </a:xfrm>
        </p:spPr>
        <p:txBody>
          <a:bodyPr/>
          <a:lstStyle/>
          <a:p>
            <a:pPr algn="ctr"/>
            <a:r>
              <a:rPr lang="zh-TW" alt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型態確認</a:t>
            </a:r>
            <a:endParaRPr lang="zh-TW" altLang="en-US"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文字版面配置區 2"/>
          <p:cNvSpPr>
            <a:spLocks noGrp="1"/>
          </p:cNvSpPr>
          <p:nvPr>
            <p:ph type="body" idx="1"/>
          </p:nvPr>
        </p:nvSpPr>
        <p:spPr>
          <a:xfrm>
            <a:off x="850703" y="3901307"/>
            <a:ext cx="10810160" cy="1500187"/>
          </a:xfrm>
        </p:spPr>
        <p:txBody>
          <a:bodyPr>
            <a:normAutofit fontScale="85000" lnSpcReduction="10000"/>
          </a:bodyPr>
          <a:lstStyle/>
          <a:p>
            <a:pPr algn="ctr"/>
            <a:r>
              <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中國醫藥大學研究計畫類學習與勞僱型態學生兼任研究助理</a:t>
            </a:r>
            <a:r>
              <a:rPr lang="zh-TW" altLang="en-US"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申請書</a:t>
            </a:r>
            <a:endPar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4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內容</a:t>
            </a:r>
            <a:endParaRPr lang="zh-TW" altLang="en-US" sz="4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669170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345743499"/>
              </p:ext>
            </p:extLst>
          </p:nvPr>
        </p:nvGraphicFramePr>
        <p:xfrm>
          <a:off x="133546" y="1586934"/>
          <a:ext cx="11924908" cy="5048776"/>
        </p:xfrm>
        <a:graphic>
          <a:graphicData uri="http://schemas.openxmlformats.org/drawingml/2006/table">
            <a:tbl>
              <a:tblPr firstRow="1" bandRow="1">
                <a:tableStyleId>{5C22544A-7EE6-4342-B048-85BDC9FD1C3A}</a:tableStyleId>
              </a:tblPr>
              <a:tblGrid>
                <a:gridCol w="1498861"/>
                <a:gridCol w="5136038"/>
                <a:gridCol w="5290009"/>
              </a:tblGrid>
              <a:tr h="345977">
                <a:tc>
                  <a:txBody>
                    <a:bodyPr/>
                    <a:lstStyle/>
                    <a:p>
                      <a:r>
                        <a:rPr lang="zh-TW" altLang="en-US" sz="1800" b="0" i="0" u="none" strike="noStrike" kern="1200" baseline="0" dirty="0" smtClean="0">
                          <a:solidFill>
                            <a:schemeClr val="lt1"/>
                          </a:solidFill>
                          <a:latin typeface="Times New Roman" panose="02020603050405020304" pitchFamily="18" charset="0"/>
                          <a:ea typeface="標楷體" panose="03000509000000000000" pitchFamily="65" charset="-120"/>
                          <a:cs typeface="Times New Roman" panose="02020603050405020304" pitchFamily="18" charset="0"/>
                        </a:rPr>
                        <a:t>型態</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zh-TW" altLang="en-US" sz="1800" b="1" i="0" u="sng" strike="noStrike" kern="12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學習型</a:t>
                      </a:r>
                      <a:r>
                        <a:rPr lang="zh-TW" altLang="en-US" sz="1800" b="0" i="0" u="none" strike="noStrike" kern="1200" baseline="0" dirty="0" smtClean="0">
                          <a:solidFill>
                            <a:schemeClr val="lt1"/>
                          </a:solidFill>
                          <a:latin typeface="Times New Roman" panose="02020603050405020304" pitchFamily="18" charset="0"/>
                          <a:ea typeface="標楷體" panose="03000509000000000000" pitchFamily="65" charset="-120"/>
                          <a:cs typeface="Times New Roman" panose="02020603050405020304" pitchFamily="18" charset="0"/>
                        </a:rPr>
                        <a:t>助理</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i="0" u="sng" strike="noStrike" kern="12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勞僱型</a:t>
                      </a:r>
                      <a:r>
                        <a:rPr lang="zh-TW" altLang="en-US" sz="1800" b="0" i="0" u="none" strike="noStrike" kern="1200" baseline="0" dirty="0" smtClean="0">
                          <a:solidFill>
                            <a:schemeClr val="lt1"/>
                          </a:solidFill>
                          <a:latin typeface="Times New Roman" panose="02020603050405020304" pitchFamily="18" charset="0"/>
                          <a:ea typeface="標楷體" panose="03000509000000000000" pitchFamily="65" charset="-120"/>
                          <a:cs typeface="Times New Roman" panose="02020603050405020304" pitchFamily="18" charset="0"/>
                        </a:rPr>
                        <a:t>助理</a:t>
                      </a:r>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tr>
              <a:tr h="1124424">
                <a:tc>
                  <a:txBody>
                    <a:bodyPr/>
                    <a:lstStyle/>
                    <a:p>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處理原則</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教育部</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「專科以上學校強化學生兼任助理學習與勞動權益保障處理原則」</a:t>
                      </a:r>
                    </a:p>
                    <a:p>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中國醫藥大學保障兼任助理學習及勞動權益處理規定。</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勞動部</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「專科以上學校兼任助理勞動權益保障指導原則」。</a:t>
                      </a:r>
                    </a:p>
                    <a:p>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中國醫藥大學保障兼任助理學習及勞動權益處理規定。</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r h="3494296">
                <a:tc>
                  <a:txBody>
                    <a:bodyPr/>
                    <a:lstStyle/>
                    <a:p>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定義</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indent="0">
                        <a:buFont typeface="Wingdings" panose="05000000000000000000" pitchFamily="2" charset="2"/>
                        <a:buNone/>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屬課程學習或服務學習等</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以學習為主要目的及範疇，非有對價之僱傭關係</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p>
                    <a:p>
                      <a:pPr marL="285750" indent="-285750">
                        <a:buFont typeface="Wingdings" panose="05000000000000000000" pitchFamily="2" charset="2"/>
                        <a:buChar char="l"/>
                      </a:pPr>
                      <a:r>
                        <a:rPr lang="zh-TW" altLang="en-US" sz="1800" b="0" i="0" u="none" strike="noStrike" kern="1200" baseline="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課程學習</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：指為</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課程、論文研究之一部分，或為畢業之條件</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。課程或論文研究或畢業條件，係學校依大學法、專科學校法授權自主規範，包括</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實習課程、田野調查課程、實驗研究或其他學習活動</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p>
                    <a:p>
                      <a:pPr marL="285750" indent="-285750">
                        <a:buFont typeface="Wingdings" panose="05000000000000000000" pitchFamily="2" charset="2"/>
                        <a:buChar char="l"/>
                      </a:pPr>
                      <a:r>
                        <a:rPr lang="zh-TW" altLang="en-US" sz="1800" b="0" i="0" u="none" strike="noStrike" kern="1200" baseline="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服務學習</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：學生參與學校為</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增進公益，不以獲取報酬為目的</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之各項輔助性服務，包括依志願服務法之適用範圍經主管機關或目的事業主管機關主辦或經其備查符合公眾利益之服務計畫，參與服務性社團或其他服務學習課程或活動。</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受學校僱用之學生兼任研究助理，並受學校或計畫主持人指揮監督，從事協助計畫工作，而</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以提供勞務獲致工資為目的</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者。</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bl>
          </a:graphicData>
        </a:graphic>
      </p:graphicFrame>
      <p:sp>
        <p:nvSpPr>
          <p:cNvPr id="3" name="文字方塊 2"/>
          <p:cNvSpPr txBox="1"/>
          <p:nvPr/>
        </p:nvSpPr>
        <p:spPr>
          <a:xfrm>
            <a:off x="3310622" y="282805"/>
            <a:ext cx="5570756" cy="1015663"/>
          </a:xfrm>
          <a:prstGeom prst="rect">
            <a:avLst/>
          </a:prstGeom>
          <a:noFill/>
        </p:spPr>
        <p:txBody>
          <a:bodyPr wrap="none" rtlCol="0">
            <a:spAutoFit/>
          </a:bodyPr>
          <a:lstStyle/>
          <a:p>
            <a:r>
              <a:rPr lang="zh-TW" altLang="en-US" sz="6000" b="1"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處理</a:t>
            </a:r>
            <a:r>
              <a:rPr lang="zh-TW" altLang="en-US" sz="60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原則及定義</a:t>
            </a:r>
          </a:p>
        </p:txBody>
      </p:sp>
    </p:spTree>
    <p:extLst>
      <p:ext uri="{BB962C8B-B14F-4D97-AF65-F5344CB8AC3E}">
        <p14:creationId xmlns:p14="http://schemas.microsoft.com/office/powerpoint/2010/main" val="951993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542314461"/>
              </p:ext>
            </p:extLst>
          </p:nvPr>
        </p:nvGraphicFramePr>
        <p:xfrm>
          <a:off x="223100" y="1397175"/>
          <a:ext cx="11745798" cy="5217160"/>
        </p:xfrm>
        <a:graphic>
          <a:graphicData uri="http://schemas.openxmlformats.org/drawingml/2006/table">
            <a:tbl>
              <a:tblPr firstRow="1" bandRow="1">
                <a:tableStyleId>{5C22544A-7EE6-4342-B048-85BDC9FD1C3A}</a:tableStyleId>
              </a:tblPr>
              <a:tblGrid>
                <a:gridCol w="1121788"/>
                <a:gridCol w="5660768"/>
                <a:gridCol w="4963242"/>
              </a:tblGrid>
              <a:tr h="370840">
                <a:tc>
                  <a:txBody>
                    <a:bodyPr/>
                    <a:lstStyle/>
                    <a:p>
                      <a:pPr marL="0" algn="l" defTabSz="914400" rtl="0" eaLnBrk="1" latinLnBrk="0" hangingPunct="1"/>
                      <a:r>
                        <a:rPr lang="zh-TW" altLang="en-US" sz="1800" b="0" i="0" u="none" strike="noStrike" kern="12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型態</a:t>
                      </a:r>
                      <a:endParaRPr lang="zh-TW" altLang="en-US" sz="1800" b="0" i="0" u="none" strike="noStrike" kern="12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algn="ctr" defTabSz="914400" rtl="0" eaLnBrk="1" latinLnBrk="0" hangingPunct="1"/>
                      <a:r>
                        <a:rPr lang="zh-TW" altLang="en-US" sz="1800" b="1" i="0" u="sng" strike="noStrike" kern="12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學習型</a:t>
                      </a:r>
                      <a:r>
                        <a:rPr lang="zh-TW" altLang="en-US" sz="1800" b="0" i="0" u="none" strike="noStrike" kern="12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助理</a:t>
                      </a:r>
                      <a:endParaRPr lang="zh-TW" altLang="en-US" sz="1800" b="0" i="0" u="none" strike="noStrike" kern="12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algn="ctr" defTabSz="914400" rtl="0" eaLnBrk="1" latinLnBrk="0" hangingPunct="1"/>
                      <a:r>
                        <a:rPr lang="zh-TW" altLang="en-US" sz="1800" b="1" i="0" u="sng" strike="noStrike" kern="12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勞僱型</a:t>
                      </a:r>
                      <a:r>
                        <a:rPr lang="zh-TW" altLang="en-US" sz="1800" b="0" i="0" u="none" strike="noStrike" kern="12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助理</a:t>
                      </a:r>
                      <a:endParaRPr lang="zh-TW" altLang="en-US" sz="1800" b="0" i="0" u="none" strike="noStrike" kern="12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r>
              <a:tr h="626393">
                <a:tc>
                  <a:txBody>
                    <a:bodyPr/>
                    <a:lstStyle/>
                    <a:p>
                      <a:pPr marL="0" algn="l" defTabSz="914400" rtl="0" eaLnBrk="1" latinLnBrk="0" hangingPunct="1"/>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權利義務</a:t>
                      </a:r>
                      <a:endParaRPr lang="zh-TW" altLang="en-US" sz="1800" b="0" i="0" u="none" strike="noStrike" kern="1200" baseline="0"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algn="l" defTabSz="914400" rtl="0" eaLnBrk="1" latinLnBrk="0" hangingPunct="1"/>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依本校學生及相關規定辦理。</a:t>
                      </a:r>
                      <a:endParaRPr lang="zh-TW" altLang="en-US" sz="1800" b="0" i="0" u="none" strike="noStrike" kern="1200" baseline="0"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algn="l" defTabSz="914400" rtl="0" eaLnBrk="1" latinLnBrk="0" hangingPunct="1"/>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依</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勞動基準法</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（下稱</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勞基法</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）等勞動法令及本校相關規定辦理。</a:t>
                      </a:r>
                      <a:endParaRPr lang="zh-TW" altLang="en-US" sz="1800" b="0" i="0" u="none" strike="noStrike" kern="1200" baseline="0"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r>
              <a:tr h="370840">
                <a:tc>
                  <a:txBody>
                    <a:bodyPr/>
                    <a:lstStyle/>
                    <a:p>
                      <a:pPr marL="0" algn="l" defTabSz="914400" rtl="0" eaLnBrk="1" latinLnBrk="0" hangingPunct="1"/>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研究成果歸屬</a:t>
                      </a:r>
                      <a:endParaRPr lang="zh-TW" altLang="en-US" sz="1800" b="0" i="0" u="none" strike="noStrike" kern="1200" baseline="0"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285750" indent="-285750" algn="l" defTabSz="914400" rtl="0" eaLnBrk="1" latinLnBrk="0" hangingPunct="1">
                        <a:buFont typeface="Wingdings" panose="05000000000000000000" pitchFamily="2" charset="2"/>
                        <a:buChar char="l"/>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學生在校期間所完成之報告或碩、博士學生所撰寫之論文，</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指導教授僅為觀念指導，並未參與內容表達之撰寫，而係由學生自己撰寫報告或論文內容，學生享有著作權</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指導教授不僅為觀念之指導，且參與內容表達而與學生共同完成報告或論文</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，且各人之創作不能分離利用者，學生及指導教授為</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報告或論文之共同著作人，共同享有著作權</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p>
                    <a:p>
                      <a:pPr marL="285750" indent="-285750" algn="l" defTabSz="914400" rtl="0" eaLnBrk="1" latinLnBrk="0" hangingPunct="1">
                        <a:buFont typeface="Wingdings" panose="05000000000000000000" pitchFamily="2" charset="2"/>
                        <a:buChar char="l"/>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研究成果依專利法第</a:t>
                      </a:r>
                      <a:r>
                        <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項，除專利法另有規定或契約另有約定外，</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學生</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自身為發明人、新型創作人、設計人或其受讓人或繼承人之情形，對其所得之研究成果</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享有專利權</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，得依同條第</a:t>
                      </a:r>
                      <a:r>
                        <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項規定向專利權責機關申請專利，惟該成果係因利用</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本校資源完成者，其研究成果之專利權歸屬本校</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。但他人（如指導教授）如對論文研究成果之產出</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有實質貢獻，該他人亦得列為共同發明人</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0" i="0" u="none" strike="noStrike" kern="1200" baseline="0"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algn="l" defTabSz="914400" rtl="0" eaLnBrk="1" latinLnBrk="0" hangingPunct="1"/>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協助或參與執行研究計畫所產出相關研究成果，依下列規定辦理：</a:t>
                      </a:r>
                    </a:p>
                    <a:p>
                      <a:pPr marL="285750" indent="-285750" algn="l" defTabSz="914400" rtl="0" eaLnBrk="1" latinLnBrk="0" hangingPunct="1">
                        <a:buFont typeface="Wingdings" panose="05000000000000000000" pitchFamily="2" charset="2"/>
                        <a:buChar char="l"/>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依著作權法第</a:t>
                      </a:r>
                      <a:r>
                        <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條規定，</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本校享有智慧財產權</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p>
                    <a:p>
                      <a:pPr marL="285750" indent="-285750" algn="l" defTabSz="914400" rtl="0" eaLnBrk="1" latinLnBrk="0" hangingPunct="1">
                        <a:buFont typeface="Wingdings" panose="05000000000000000000" pitchFamily="2" charset="2"/>
                        <a:buChar char="l"/>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依專利法第</a:t>
                      </a:r>
                      <a:r>
                        <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條規定，</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研究成果之專利權歸屬本校</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p>
                    <a:p>
                      <a:pPr marL="0" algn="l" defTabSz="914400" rtl="0" eaLnBrk="1" latinLnBrk="0" hangingPunct="1"/>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	</a:t>
                      </a:r>
                    </a:p>
                    <a:p>
                      <a:pPr marL="0" algn="l" defTabSz="914400" rtl="0" eaLnBrk="1" latinLnBrk="0" hangingPunct="1"/>
                      <a:endParaRPr lang="zh-TW" altLang="en-US" sz="1800" b="0" i="0" u="none" strike="noStrike" kern="1200" baseline="0"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r>
            </a:tbl>
          </a:graphicData>
        </a:graphic>
      </p:graphicFrame>
      <p:sp>
        <p:nvSpPr>
          <p:cNvPr id="3" name="文字方塊 2"/>
          <p:cNvSpPr txBox="1"/>
          <p:nvPr/>
        </p:nvSpPr>
        <p:spPr>
          <a:xfrm>
            <a:off x="1771739" y="126991"/>
            <a:ext cx="8648521" cy="1015663"/>
          </a:xfrm>
          <a:prstGeom prst="rect">
            <a:avLst/>
          </a:prstGeom>
          <a:noFill/>
        </p:spPr>
        <p:txBody>
          <a:bodyPr wrap="none" rtlCol="0">
            <a:spAutoFit/>
          </a:bodyPr>
          <a:lstStyle/>
          <a:p>
            <a:r>
              <a:rPr lang="zh-TW" altLang="en-US" sz="60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權利義務及研究成果歸屬</a:t>
            </a:r>
          </a:p>
        </p:txBody>
      </p:sp>
    </p:spTree>
    <p:extLst>
      <p:ext uri="{BB962C8B-B14F-4D97-AF65-F5344CB8AC3E}">
        <p14:creationId xmlns:p14="http://schemas.microsoft.com/office/powerpoint/2010/main" val="2947367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111024604"/>
              </p:ext>
            </p:extLst>
          </p:nvPr>
        </p:nvGraphicFramePr>
        <p:xfrm>
          <a:off x="216818" y="1059038"/>
          <a:ext cx="11745797" cy="5491480"/>
        </p:xfrm>
        <a:graphic>
          <a:graphicData uri="http://schemas.openxmlformats.org/drawingml/2006/table">
            <a:tbl>
              <a:tblPr firstRow="1" bandRow="1">
                <a:tableStyleId>{5C22544A-7EE6-4342-B048-85BDC9FD1C3A}</a:tableStyleId>
              </a:tblPr>
              <a:tblGrid>
                <a:gridCol w="1348031"/>
                <a:gridCol w="5071621"/>
                <a:gridCol w="5326145"/>
              </a:tblGrid>
              <a:tr h="370840">
                <a:tc>
                  <a:txBody>
                    <a:bodyPr/>
                    <a:lstStyle/>
                    <a:p>
                      <a:r>
                        <a:rPr lang="zh-TW" altLang="en-US" sz="1800" b="0" i="0" u="none" strike="noStrike" kern="1200" baseline="0" dirty="0" smtClean="0">
                          <a:solidFill>
                            <a:schemeClr val="lt1"/>
                          </a:solidFill>
                          <a:latin typeface="Times New Roman" panose="02020603050405020304" pitchFamily="18" charset="0"/>
                          <a:ea typeface="標楷體" panose="03000509000000000000" pitchFamily="65" charset="-120"/>
                          <a:cs typeface="Times New Roman" panose="02020603050405020304" pitchFamily="18" charset="0"/>
                        </a:rPr>
                        <a:t>型態</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zh-TW" altLang="en-US" sz="1800" b="1" i="0" u="sng" strike="noStrike" kern="1200" baseline="0" dirty="0" smtClean="0">
                          <a:solidFill>
                            <a:schemeClr val="lt1"/>
                          </a:solidFill>
                          <a:latin typeface="Times New Roman" panose="02020603050405020304" pitchFamily="18" charset="0"/>
                          <a:ea typeface="標楷體" panose="03000509000000000000" pitchFamily="65" charset="-120"/>
                          <a:cs typeface="Times New Roman" panose="02020603050405020304" pitchFamily="18" charset="0"/>
                        </a:rPr>
                        <a:t>學習型</a:t>
                      </a:r>
                      <a:r>
                        <a:rPr lang="zh-TW" altLang="en-US" sz="1800" b="0" i="0" u="none" strike="noStrike" kern="1200" baseline="0" dirty="0" smtClean="0">
                          <a:solidFill>
                            <a:schemeClr val="lt1"/>
                          </a:solidFill>
                          <a:latin typeface="Times New Roman" panose="02020603050405020304" pitchFamily="18" charset="0"/>
                          <a:ea typeface="標楷體" panose="03000509000000000000" pitchFamily="65" charset="-120"/>
                          <a:cs typeface="Times New Roman" panose="02020603050405020304" pitchFamily="18" charset="0"/>
                        </a:rPr>
                        <a:t>助理</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zh-TW" altLang="en-US" sz="1800" b="1" i="0" u="sng" strike="noStrike" kern="1200" baseline="0" dirty="0" smtClean="0">
                          <a:solidFill>
                            <a:schemeClr val="lt1"/>
                          </a:solidFill>
                          <a:latin typeface="Times New Roman" panose="02020603050405020304" pitchFamily="18" charset="0"/>
                          <a:ea typeface="標楷體" panose="03000509000000000000" pitchFamily="65" charset="-120"/>
                          <a:cs typeface="Times New Roman" panose="02020603050405020304" pitchFamily="18" charset="0"/>
                        </a:rPr>
                        <a:t>勞僱型</a:t>
                      </a:r>
                      <a:r>
                        <a:rPr lang="zh-TW" altLang="en-US" sz="1800" b="0" i="0" u="none" strike="noStrike" kern="1200" baseline="0" dirty="0" smtClean="0">
                          <a:solidFill>
                            <a:schemeClr val="lt1"/>
                          </a:solidFill>
                          <a:latin typeface="Times New Roman" panose="02020603050405020304" pitchFamily="18" charset="0"/>
                          <a:ea typeface="標楷體" panose="03000509000000000000" pitchFamily="65" charset="-120"/>
                          <a:cs typeface="Times New Roman" panose="02020603050405020304" pitchFamily="18" charset="0"/>
                        </a:rPr>
                        <a:t>助理</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r h="370840">
                <a:tc>
                  <a:txBody>
                    <a:bodyPr/>
                    <a:lstStyle/>
                    <a:p>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兼任助理</a:t>
                      </a:r>
                    </a:p>
                    <a:p>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注意事項	</a:t>
                      </a: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應備有</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參與計畫之紀錄</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（實驗紀錄簿、相關會議出席紀錄等）由計畫主持人留存，以供相關單位查核。	</a:t>
                      </a: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285750" indent="-285750">
                        <a:buFont typeface="Wingdings" panose="05000000000000000000" pitchFamily="2" charset="2"/>
                        <a:buChar char="l"/>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應按實際工作時間親自辦理</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簽到退</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，顯示至分鐘，並備有</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出勤紀錄</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供相關單位查核</a:t>
                      </a:r>
                    </a:p>
                    <a:p>
                      <a:pPr marL="285750" indent="-285750">
                        <a:buFont typeface="Wingdings" panose="05000000000000000000" pitchFamily="2" charset="2"/>
                        <a:buChar char="l"/>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應簽訂</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勞動契約書</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，並同意恪遵勞動法規、勞動契約書之約定及本校相關規範。</a:t>
                      </a:r>
                    </a:p>
                    <a:p>
                      <a:pPr marL="285750" indent="-285750">
                        <a:buFont typeface="Wingdings" panose="05000000000000000000" pitchFamily="2" charset="2"/>
                        <a:buChar char="l"/>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同意勞務所產出之研究、教學或其他</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成果，係歸屬本校</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p>
                    <a:p>
                      <a:pPr marL="285750" indent="-285750">
                        <a:buFont typeface="Wingdings" panose="05000000000000000000" pitchFamily="2" charset="2"/>
                        <a:buChar char="l"/>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支領之工資，同意依本校及計畫補助單位規定報支。</a:t>
                      </a:r>
                    </a:p>
                    <a:p>
                      <a:pPr marL="285750" indent="-285750">
                        <a:buFont typeface="Wingdings" panose="05000000000000000000" pitchFamily="2" charset="2"/>
                        <a:buChar char="l"/>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外籍學生應依就業服務法規定申請工作許可證。</a:t>
                      </a:r>
                    </a:p>
                  </a:txBody>
                  <a:tcPr/>
                </a:tc>
              </a:tr>
              <a:tr h="370840">
                <a:tc>
                  <a:txBody>
                    <a:bodyPr/>
                    <a:lstStyle/>
                    <a:p>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計畫主持人注意事項	</a:t>
                      </a: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285750" indent="-285750">
                        <a:buFont typeface="Wingdings" panose="05000000000000000000" pitchFamily="2" charset="2"/>
                        <a:buChar char="l"/>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學習型兼任研究助理為擔任屬</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課程或服務學習</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等以學習為主要目的及範疇者。</a:t>
                      </a:r>
                    </a:p>
                    <a:p>
                      <a:pPr marL="285750" indent="-285750">
                        <a:buFont typeface="Wingdings" panose="05000000000000000000" pitchFamily="2" charset="2"/>
                        <a:buChar char="l"/>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應備有明確對應之</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課程、教學實習活動、論文研究指導、研究或相關學習活動實施計畫</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，並就其相關</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學習準則、評量方式、學分或畢業條件採計及奬助方式</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等予以明定且公告之。</a:t>
                      </a:r>
                    </a:p>
                    <a:p>
                      <a:pPr marL="285750" indent="-285750">
                        <a:buFont typeface="Wingdings" panose="05000000000000000000" pitchFamily="2" charset="2"/>
                        <a:buChar char="l"/>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應有指導學生</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學習專業知識</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之行為。</a:t>
                      </a:r>
                    </a:p>
                    <a:p>
                      <a:pPr marL="285750" indent="-285750">
                        <a:buFont typeface="Wingdings" panose="05000000000000000000" pitchFamily="2" charset="2"/>
                        <a:buChar char="l"/>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針對有危險性之學習活動，應</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增加學生之保障範圍</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（例如：意外險等）。</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285750" indent="-285750">
                        <a:buFont typeface="Wingdings" panose="05000000000000000000" pitchFamily="2" charset="2"/>
                        <a:buChar char="l"/>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勞動型兼任研究助理適用</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勞基法</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，應遵守相關勞動法令及本校相關規定。</a:t>
                      </a:r>
                    </a:p>
                    <a:p>
                      <a:pPr marL="285750" indent="-285750">
                        <a:buFont typeface="Wingdings" panose="05000000000000000000" pitchFamily="2" charset="2"/>
                        <a:buChar char="l"/>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應於兼任助理到職前辦理</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勞（健）保</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事宜，並不得追溯聘期。</a:t>
                      </a:r>
                    </a:p>
                    <a:p>
                      <a:pPr marL="285750" indent="-285750">
                        <a:buFont typeface="Wingdings" panose="05000000000000000000" pitchFamily="2" charset="2"/>
                        <a:buChar char="l"/>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工資、工時及延長工時應符勞動法令規定，另</a:t>
                      </a:r>
                      <a:r>
                        <a:rPr lang="zh-TW" altLang="en-US" sz="1800" b="0" i="0" u="none" strike="noStrik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工資、工時等勞動條件不得任意變更</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；勞僱型兼任研究助理依本校及勞基法規定應有出勤紀錄可稽。</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bl>
          </a:graphicData>
        </a:graphic>
      </p:graphicFrame>
      <p:sp>
        <p:nvSpPr>
          <p:cNvPr id="3" name="文字方塊 2"/>
          <p:cNvSpPr txBox="1"/>
          <p:nvPr/>
        </p:nvSpPr>
        <p:spPr>
          <a:xfrm>
            <a:off x="1079242" y="131978"/>
            <a:ext cx="10033516" cy="830997"/>
          </a:xfrm>
          <a:prstGeom prst="rect">
            <a:avLst/>
          </a:prstGeom>
          <a:noFill/>
        </p:spPr>
        <p:txBody>
          <a:bodyPr wrap="none" rtlCol="0">
            <a:spAutoFit/>
          </a:bodyPr>
          <a:lstStyle/>
          <a:p>
            <a:r>
              <a:rPr lang="zh-TW" altLang="en-US" sz="48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兼任研究助理及計畫主持人注意事項</a:t>
            </a:r>
          </a:p>
        </p:txBody>
      </p:sp>
      <p:sp>
        <p:nvSpPr>
          <p:cNvPr id="6" name="爆炸 2 5"/>
          <p:cNvSpPr/>
          <p:nvPr/>
        </p:nvSpPr>
        <p:spPr>
          <a:xfrm>
            <a:off x="2300140" y="2253006"/>
            <a:ext cx="3723588" cy="167797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accent4">
                    <a:lumMod val="60000"/>
                    <a:lumOff val="40000"/>
                  </a:schemeClr>
                </a:solidFill>
                <a:latin typeface="Times New Roman" panose="02020603050405020304" pitchFamily="18" charset="0"/>
                <a:ea typeface="標楷體" panose="03000509000000000000" pitchFamily="65" charset="-120"/>
                <a:cs typeface="Times New Roman" panose="02020603050405020304" pitchFamily="18" charset="0"/>
              </a:rPr>
              <a:t>不</a:t>
            </a:r>
            <a:r>
              <a:rPr lang="zh-TW" altLang="en-US" dirty="0" smtClean="0">
                <a:solidFill>
                  <a:schemeClr val="accent4">
                    <a:lumMod val="60000"/>
                    <a:lumOff val="40000"/>
                  </a:schemeClr>
                </a:solidFill>
                <a:latin typeface="Times New Roman" panose="02020603050405020304" pitchFamily="18" charset="0"/>
                <a:ea typeface="標楷體" panose="03000509000000000000" pitchFamily="65" charset="-120"/>
                <a:cs typeface="Times New Roman" panose="02020603050405020304" pitchFamily="18" charset="0"/>
              </a:rPr>
              <a:t>設出勤制度</a:t>
            </a:r>
            <a:endParaRPr lang="en-US" altLang="zh-TW" dirty="0" smtClean="0">
              <a:solidFill>
                <a:schemeClr val="accent4">
                  <a:lumMod val="60000"/>
                  <a:lumOff val="40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dirty="0" smtClean="0">
                <a:solidFill>
                  <a:schemeClr val="accent4">
                    <a:lumMod val="60000"/>
                    <a:lumOff val="4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chemeClr val="accent4">
                    <a:lumMod val="60000"/>
                    <a:lumOff val="40000"/>
                  </a:schemeClr>
                </a:solidFill>
                <a:latin typeface="Times New Roman" panose="02020603050405020304" pitchFamily="18" charset="0"/>
                <a:ea typeface="標楷體" panose="03000509000000000000" pitchFamily="65" charset="-120"/>
                <a:cs typeface="Times New Roman" panose="02020603050405020304" pitchFamily="18" charset="0"/>
              </a:rPr>
              <a:t>責任制</a:t>
            </a:r>
            <a:r>
              <a:rPr lang="en-US" altLang="zh-TW" dirty="0" smtClean="0">
                <a:solidFill>
                  <a:schemeClr val="accent4">
                    <a:lumMod val="60000"/>
                    <a:lumOff val="40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solidFill>
                <a:schemeClr val="accent4">
                  <a:lumMod val="60000"/>
                  <a:lumOff val="40000"/>
                </a:schemeClr>
              </a:solidFill>
            </a:endParaRPr>
          </a:p>
        </p:txBody>
      </p:sp>
    </p:spTree>
    <p:extLst>
      <p:ext uri="{BB962C8B-B14F-4D97-AF65-F5344CB8AC3E}">
        <p14:creationId xmlns:p14="http://schemas.microsoft.com/office/powerpoint/2010/main" val="2719097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306</TotalTime>
  <Words>1257</Words>
  <Application>Microsoft Office PowerPoint</Application>
  <PresentationFormat>寬螢幕</PresentationFormat>
  <Paragraphs>79</Paragraphs>
  <Slides>14</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14</vt:i4>
      </vt:variant>
    </vt:vector>
  </HeadingPairs>
  <TitlesOfParts>
    <vt:vector size="22" baseType="lpstr">
      <vt:lpstr>新細明體</vt:lpstr>
      <vt:lpstr>標楷體</vt:lpstr>
      <vt:lpstr>Arial</vt:lpstr>
      <vt:lpstr>Calibri</vt:lpstr>
      <vt:lpstr>Calibri Light</vt:lpstr>
      <vt:lpstr>Times New Roman</vt:lpstr>
      <vt:lpstr>Wingdings</vt:lpstr>
      <vt:lpstr>Office 佈景主題</vt:lpstr>
      <vt:lpstr>中國醫藥大學  研究計畫類  學生兼任助理學習與勞僱型態說明</vt:lpstr>
      <vt:lpstr>大    綱</vt:lpstr>
      <vt:lpstr>前    言</vt:lpstr>
      <vt:lpstr>型態確認</vt:lpstr>
      <vt:lpstr>PowerPoint 簡報</vt:lpstr>
      <vt:lpstr>型態確認</vt:lpstr>
      <vt:lpstr>PowerPoint 簡報</vt:lpstr>
      <vt:lpstr>PowerPoint 簡報</vt:lpstr>
      <vt:lpstr>PowerPoint 簡報</vt:lpstr>
      <vt:lpstr>PowerPoint 簡報</vt:lpstr>
      <vt:lpstr>PowerPoint 簡報</vt:lpstr>
      <vt:lpstr>PowerPoint 簡報</vt:lpstr>
      <vt:lpstr>結    語</vt:lpstr>
      <vt:lpstr>謝謝聆聽 歡迎提問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中國醫藥大學 研究計畫類 兼任助理(臨時工)學習與勞僱型態說明</dc:title>
  <dc:creator>Sean Chen</dc:creator>
  <cp:lastModifiedBy>CMU</cp:lastModifiedBy>
  <cp:revision>30</cp:revision>
  <dcterms:created xsi:type="dcterms:W3CDTF">2015-09-11T06:16:43Z</dcterms:created>
  <dcterms:modified xsi:type="dcterms:W3CDTF">2015-09-25T03:28:27Z</dcterms:modified>
</cp:coreProperties>
</file>