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7" r:id="rId2"/>
    <p:sldId id="315" r:id="rId3"/>
    <p:sldId id="316" r:id="rId4"/>
    <p:sldId id="317" r:id="rId5"/>
    <p:sldId id="297" r:id="rId6"/>
    <p:sldId id="298" r:id="rId7"/>
    <p:sldId id="299" r:id="rId8"/>
    <p:sldId id="300" r:id="rId9"/>
    <p:sldId id="301" r:id="rId10"/>
    <p:sldId id="302" r:id="rId11"/>
  </p:sldIdLst>
  <p:sldSz cx="12192000" cy="6858000"/>
  <p:notesSz cx="6669088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4D89"/>
    <a:srgbClr val="0040C0"/>
    <a:srgbClr val="254275"/>
    <a:srgbClr val="D4F0E5"/>
    <a:srgbClr val="CBE8ED"/>
    <a:srgbClr val="C8D6EE"/>
    <a:srgbClr val="9BD9A2"/>
    <a:srgbClr val="FFD1D1"/>
    <a:srgbClr val="D5EF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046" autoAdjust="0"/>
  </p:normalViewPr>
  <p:slideViewPr>
    <p:cSldViewPr snapToGrid="0">
      <p:cViewPr varScale="1">
        <p:scale>
          <a:sx n="68" d="100"/>
          <a:sy n="68" d="100"/>
        </p:scale>
        <p:origin x="94" y="43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9938" cy="497442"/>
          </a:xfrm>
          <a:prstGeom prst="rect">
            <a:avLst/>
          </a:prstGeom>
        </p:spPr>
        <p:txBody>
          <a:bodyPr vert="horz" lIns="90699" tIns="45350" rIns="90699" bIns="4535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7607" y="2"/>
            <a:ext cx="2889938" cy="497442"/>
          </a:xfrm>
          <a:prstGeom prst="rect">
            <a:avLst/>
          </a:prstGeom>
        </p:spPr>
        <p:txBody>
          <a:bodyPr vert="horz" lIns="90699" tIns="45350" rIns="90699" bIns="45350" rtlCol="0"/>
          <a:lstStyle>
            <a:lvl1pPr algn="r">
              <a:defRPr sz="1200"/>
            </a:lvl1pPr>
          </a:lstStyle>
          <a:p>
            <a:fld id="{C0B7941E-6060-43DB-8891-4A85D595788C}" type="datetimeFigureOut">
              <a:rPr lang="zh-TW" altLang="en-US" smtClean="0"/>
              <a:t>2015/9/23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198"/>
            <a:ext cx="2889938" cy="497442"/>
          </a:xfrm>
          <a:prstGeom prst="rect">
            <a:avLst/>
          </a:prstGeom>
        </p:spPr>
        <p:txBody>
          <a:bodyPr vert="horz" lIns="90699" tIns="45350" rIns="90699" bIns="4535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7607" y="9429198"/>
            <a:ext cx="2889938" cy="497442"/>
          </a:xfrm>
          <a:prstGeom prst="rect">
            <a:avLst/>
          </a:prstGeom>
        </p:spPr>
        <p:txBody>
          <a:bodyPr vert="horz" lIns="90699" tIns="45350" rIns="90699" bIns="45350" rtlCol="0" anchor="b"/>
          <a:lstStyle>
            <a:lvl1pPr algn="r">
              <a:defRPr sz="1200"/>
            </a:lvl1pPr>
          </a:lstStyle>
          <a:p>
            <a:fld id="{DCCF615C-8DA4-4CAE-B7AB-9CD448CC7C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6270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2889938" cy="498055"/>
          </a:xfrm>
          <a:prstGeom prst="rect">
            <a:avLst/>
          </a:prstGeom>
        </p:spPr>
        <p:txBody>
          <a:bodyPr vert="horz" lIns="90699" tIns="45350" rIns="90699" bIns="4535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777607" y="6"/>
            <a:ext cx="2889938" cy="498055"/>
          </a:xfrm>
          <a:prstGeom prst="rect">
            <a:avLst/>
          </a:prstGeom>
        </p:spPr>
        <p:txBody>
          <a:bodyPr vert="horz" lIns="90699" tIns="45350" rIns="90699" bIns="45350" rtlCol="0"/>
          <a:lstStyle>
            <a:lvl1pPr algn="r">
              <a:defRPr sz="1200"/>
            </a:lvl1pPr>
          </a:lstStyle>
          <a:p>
            <a:fld id="{CD8D101E-237E-497A-89F0-E862610910B1}" type="datetimeFigureOut">
              <a:rPr lang="zh-TW" altLang="en-US" smtClean="0"/>
              <a:pPr/>
              <a:t>2015/9/23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39838"/>
            <a:ext cx="5954712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9" tIns="45350" rIns="90699" bIns="4535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66909" y="4777197"/>
            <a:ext cx="5335270" cy="3908615"/>
          </a:xfrm>
          <a:prstGeom prst="rect">
            <a:avLst/>
          </a:prstGeom>
        </p:spPr>
        <p:txBody>
          <a:bodyPr vert="horz" lIns="90699" tIns="45350" rIns="90699" bIns="4535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8"/>
            <a:ext cx="2889938" cy="498054"/>
          </a:xfrm>
          <a:prstGeom prst="rect">
            <a:avLst/>
          </a:prstGeom>
        </p:spPr>
        <p:txBody>
          <a:bodyPr vert="horz" lIns="90699" tIns="45350" rIns="90699" bIns="4535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777607" y="9428588"/>
            <a:ext cx="2889938" cy="498054"/>
          </a:xfrm>
          <a:prstGeom prst="rect">
            <a:avLst/>
          </a:prstGeom>
        </p:spPr>
        <p:txBody>
          <a:bodyPr vert="horz" lIns="90699" tIns="45350" rIns="90699" bIns="45350" rtlCol="0" anchor="b"/>
          <a:lstStyle>
            <a:lvl1pPr algn="r">
              <a:defRPr sz="1200"/>
            </a:lvl1pPr>
          </a:lstStyle>
          <a:p>
            <a:fld id="{4C2E3927-9E9C-4CD8-908E-6FCB4096E6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1001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3663" y="1349375"/>
            <a:ext cx="6481762" cy="36464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74057-FE61-421B-8903-C8F225C4DB5B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1914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6926" y="4043819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7F73-81EF-461D-80D8-5D79278CECBA}" type="datetime1">
              <a:rPr lang="zh-TW" altLang="en-US" smtClean="0"/>
              <a:pPr/>
              <a:t>2015/9/23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5285-D003-4D70-9A30-F4B4C86A57D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39452" y="3962191"/>
            <a:ext cx="10020822" cy="2108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B20DE-616F-46BB-921A-5E8483ACC326}" type="datetime1">
              <a:rPr lang="zh-TW" altLang="en-US" smtClean="0"/>
              <a:pPr/>
              <a:t>2015/9/23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5285-D003-4D70-9A30-F4B4C86A57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BBFF-4401-4349-BAD7-1490D4F0CD6B}" type="datetime1">
              <a:rPr lang="zh-TW" altLang="en-US" smtClean="0"/>
              <a:pPr/>
              <a:t>2015/9/23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5285-D003-4D70-9A30-F4B4C86A57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AE2F-2B64-491E-9AD9-566492D3F5B3}" type="datetime1">
              <a:rPr lang="zh-TW" altLang="en-US" smtClean="0"/>
              <a:pPr/>
              <a:t>2015/9/23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5285-D003-4D70-9A30-F4B4C86A57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DCCE-8E3E-40EA-8C16-2F6F4F0CB403}" type="datetime1">
              <a:rPr lang="zh-TW" altLang="en-US" smtClean="0"/>
              <a:pPr/>
              <a:t>2015/9/23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5285-D003-4D70-9A30-F4B4C86A57D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1FE9-A1C9-4016-B07A-7D154E22A549}" type="datetime1">
              <a:rPr lang="zh-TW" altLang="en-US" smtClean="0"/>
              <a:pPr/>
              <a:t>2015/9/23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5285-D003-4D70-9A30-F4B4C86A57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55C6-F72D-43B5-B51B-B1364AEC6B12}" type="datetime1">
              <a:rPr lang="zh-TW" altLang="en-US" smtClean="0"/>
              <a:pPr/>
              <a:t>2015/9/23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5285-D003-4D70-9A30-F4B4C86A57D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E58D-F84F-4522-8BAD-1D20776E0733}" type="datetime1">
              <a:rPr lang="zh-TW" altLang="en-US" smtClean="0"/>
              <a:pPr/>
              <a:t>2015/9/23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5285-D003-4D70-9A30-F4B4C86A57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4750-A734-4AC7-9CF7-49F2E12A9EAB}" type="datetime1">
              <a:rPr lang="zh-TW" altLang="en-US" smtClean="0"/>
              <a:pPr/>
              <a:t>2015/9/23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5285-D003-4D70-9A30-F4B4C86A57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FFFD-E8BE-4C21-B6DC-E7E90C49D837}" type="datetime1">
              <a:rPr lang="zh-TW" altLang="en-US" smtClean="0"/>
              <a:pPr/>
              <a:t>2015/9/23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5285-D003-4D70-9A30-F4B4C86A57D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FF38-3E8E-4EF5-A384-366D1E8FCE90}" type="datetime1">
              <a:rPr lang="zh-TW" altLang="en-US" smtClean="0"/>
              <a:pPr/>
              <a:t>2015/9/23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5285-D003-4D70-9A30-F4B4C86A57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9EDCBF0-6174-4355-8B37-F290AEFA72A1}" type="datetime1">
              <a:rPr lang="zh-TW" altLang="en-US" smtClean="0"/>
              <a:pPr/>
              <a:t>2015/9/23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5475285-D003-4D70-9A30-F4B4C86A57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78071" y="1775650"/>
            <a:ext cx="9569884" cy="330991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5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104</a:t>
            </a:r>
            <a:r>
              <a:rPr lang="zh-TW" altLang="en-US" sz="5000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</a:t>
            </a:r>
            <a:r>
              <a:rPr lang="zh-TW" altLang="en-US" sz="5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度</a:t>
            </a:r>
            <a:r>
              <a:rPr lang="en-US" altLang="zh-TW" sz="5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5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zh-TW" sz="5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教學助理（</a:t>
            </a:r>
            <a:r>
              <a:rPr lang="zh-TW" altLang="en-US" sz="5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研究生</a:t>
            </a:r>
            <a:r>
              <a:rPr lang="en-US" altLang="zh-TW" sz="5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TA</a:t>
            </a:r>
            <a:r>
              <a:rPr lang="zh-TW" altLang="zh-TW" sz="5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）實施規範</a:t>
            </a:r>
            <a:r>
              <a:rPr lang="en-US" altLang="zh-TW" sz="5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5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5000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5000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報告人</a:t>
            </a:r>
            <a:r>
              <a:rPr lang="zh-TW" altLang="en-US" sz="3600" b="1" dirty="0" smtClean="0">
                <a:solidFill>
                  <a:schemeClr val="accent2">
                    <a:lumMod val="75000"/>
                  </a:schemeClr>
                </a:solidFill>
                <a:latin typeface="新細明體"/>
                <a:ea typeface="新細明體"/>
                <a:cs typeface="Times New Roman" panose="02020603050405020304" pitchFamily="18" charset="0"/>
              </a:rPr>
              <a:t>：</a:t>
            </a:r>
            <a:r>
              <a:rPr lang="zh-TW" altLang="en-US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研究生</a:t>
            </a:r>
            <a:r>
              <a:rPr lang="zh-TW" alt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事務長黃彬芳</a:t>
            </a:r>
            <a:endParaRPr lang="zh-TW" altLang="en-US" sz="3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81819" y="5323561"/>
            <a:ext cx="6243180" cy="651105"/>
          </a:xfrm>
        </p:spPr>
        <p:txBody>
          <a:bodyPr>
            <a:normAutofit/>
          </a:bodyPr>
          <a:lstStyle/>
          <a:p>
            <a:r>
              <a:rPr lang="en-US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2015.09.</a:t>
            </a:r>
            <a:endParaRPr lang="zh-TW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2342C61E-7DA0-4FBD-AB2C-C20B6EA3498B}" type="slidenum">
              <a:rPr lang="zh-TW" altLang="en-US" smtClean="0"/>
              <a:pPr algn="ctr"/>
              <a:t>1</a:t>
            </a:fld>
            <a:endParaRPr lang="zh-TW" altLang="en-US"/>
          </a:p>
        </p:txBody>
      </p:sp>
      <p:pic>
        <p:nvPicPr>
          <p:cNvPr id="5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97" y="601249"/>
            <a:ext cx="2793304" cy="810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334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5285-D003-4D70-9A30-F4B4C86A57D9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5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23" y="6049829"/>
            <a:ext cx="2004164" cy="65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線接點 8"/>
          <p:cNvCxnSpPr/>
          <p:nvPr/>
        </p:nvCxnSpPr>
        <p:spPr>
          <a:xfrm>
            <a:off x="0" y="6050071"/>
            <a:ext cx="12192000" cy="12526"/>
          </a:xfrm>
          <a:prstGeom prst="straightConnector1">
            <a:avLst/>
          </a:prstGeom>
          <a:ln w="50800" cmpd="thickThin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1581665" y="404952"/>
            <a:ext cx="9341708" cy="5683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zh-TW" sz="1600" b="1" kern="100" dirty="0"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104</a:t>
            </a:r>
            <a:r>
              <a:rPr lang="zh-TW" altLang="zh-TW" sz="16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學年度 中國醫藥大學 教學助理（</a:t>
            </a:r>
            <a:r>
              <a:rPr lang="en-US" altLang="zh-TW" sz="16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TA</a:t>
            </a:r>
            <a:r>
              <a:rPr lang="zh-TW" altLang="zh-TW" sz="16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）執行規範</a:t>
            </a:r>
            <a:endParaRPr lang="zh-TW" altLang="zh-TW" sz="12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zh-TW" sz="1400" kern="100" dirty="0"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TW" sz="12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Font typeface="Times New Roman" panose="02020603050405020304" pitchFamily="18" charset="0"/>
              <a:buAutoNum type="ea1ChtPlain"/>
            </a:pP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申請資格：</a:t>
            </a:r>
            <a:endParaRPr lang="zh-TW" altLang="zh-TW" sz="12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Font typeface="+mj-ea"/>
              <a:buAutoNum type="ea1ChtPlain"/>
            </a:pP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本校在學之碩、博士生。</a:t>
            </a:r>
            <a:endParaRPr lang="zh-TW" altLang="zh-TW" sz="12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Font typeface="+mj-ea"/>
              <a:buAutoNum type="ea1ChtPlain"/>
            </a:pP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選修「教學助理學習」課程（</a:t>
            </a:r>
            <a:r>
              <a:rPr lang="en-US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0</a:t>
            </a: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學分），</a:t>
            </a:r>
            <a:r>
              <a:rPr lang="en-US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104-1</a:t>
            </a: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學期為「教學助理學習</a:t>
            </a:r>
            <a:r>
              <a:rPr lang="en-US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(I)</a:t>
            </a: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」、</a:t>
            </a:r>
            <a:r>
              <a:rPr lang="en-US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104-2</a:t>
            </a: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學期為「教學助理學習</a:t>
            </a:r>
            <a:r>
              <a:rPr lang="en-US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(II)</a:t>
            </a: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」。</a:t>
            </a:r>
            <a:endParaRPr lang="zh-TW" altLang="zh-TW" sz="12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Font typeface="Times New Roman" panose="02020603050405020304" pitchFamily="18" charset="0"/>
              <a:buAutoNum type="ea1ChtPlain"/>
            </a:pP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申請方式：</a:t>
            </a:r>
            <a:endParaRPr lang="zh-TW" altLang="zh-TW" sz="12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Font typeface="+mj-ea"/>
              <a:buAutoNum type="ea1ChtPlain"/>
            </a:pP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每學期依公告申請日期，至學生資訊系統「</a:t>
            </a:r>
            <a:r>
              <a:rPr lang="en-US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TA</a:t>
            </a: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人才資料庫」登錄資料。</a:t>
            </a:r>
            <a:endParaRPr lang="zh-TW" altLang="zh-TW" sz="12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Font typeface="+mj-ea"/>
              <a:buAutoNum type="ea1ChtPlain"/>
            </a:pP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列印申請單繳交至研究生事務處。</a:t>
            </a:r>
            <a:endParaRPr lang="zh-TW" altLang="zh-TW" sz="12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Font typeface="Times New Roman" panose="02020603050405020304" pitchFamily="18" charset="0"/>
              <a:buAutoNum type="ea1ChtPlain"/>
            </a:pP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資格核定：</a:t>
            </a:r>
            <a:endParaRPr lang="zh-TW" altLang="zh-TW" sz="12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358775">
              <a:lnSpc>
                <a:spcPts val="2000"/>
              </a:lnSpc>
              <a:spcBef>
                <a:spcPts val="600"/>
              </a:spcBef>
              <a:spcAft>
                <a:spcPts val="0"/>
              </a:spcAft>
            </a:pP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依教師提送之課程</a:t>
            </a:r>
            <a:r>
              <a:rPr lang="en-US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TA</a:t>
            </a: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需求，經</a:t>
            </a:r>
            <a:r>
              <a:rPr lang="zh-TW" altLang="zh-TW" sz="1400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學院</a:t>
            </a:r>
            <a:r>
              <a:rPr lang="zh-TW" altLang="en-US" sz="1400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初</a:t>
            </a:r>
            <a:r>
              <a:rPr lang="zh-TW" altLang="zh-TW" sz="1400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審後</a:t>
            </a: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，送「教學助理審查委員會」</a:t>
            </a:r>
            <a:r>
              <a:rPr lang="zh-TW" altLang="zh-TW" sz="1400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審</a:t>
            </a:r>
            <a:r>
              <a:rPr lang="zh-TW" altLang="en-US" sz="1400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核</a:t>
            </a:r>
            <a:r>
              <a:rPr lang="zh-TW" altLang="zh-TW" sz="1400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確定</a:t>
            </a: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並公告之。</a:t>
            </a:r>
            <a:endParaRPr lang="zh-TW" altLang="zh-TW" sz="12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AutoNum type="ea1ChtPlain" startAt="4"/>
            </a:pPr>
            <a:r>
              <a:rPr lang="en-US" altLang="zh-TW" sz="1400" kern="100" dirty="0"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TA</a:t>
            </a: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助學金：</a:t>
            </a:r>
            <a:endParaRPr lang="zh-TW" altLang="zh-TW" sz="12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Font typeface="+mj-ea"/>
              <a:buAutoNum type="ea1ChtPlain"/>
            </a:pP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符合擔任</a:t>
            </a:r>
            <a:r>
              <a:rPr lang="en-US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TA</a:t>
            </a: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資格者，於當學期初核給助學金。</a:t>
            </a:r>
            <a:endParaRPr lang="zh-TW" altLang="zh-TW" sz="12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Font typeface="+mj-ea"/>
              <a:buAutoNum type="ea1ChtPlain"/>
            </a:pP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助學金金額依本校教學卓越計畫核定金額核算後，一次核發。</a:t>
            </a:r>
            <a:endParaRPr lang="zh-TW" altLang="zh-TW" sz="12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Font typeface="Times New Roman" panose="02020603050405020304" pitchFamily="18" charset="0"/>
              <a:buAutoNum type="ea1ChtPlain" startAt="4"/>
            </a:pP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期末評量：</a:t>
            </a:r>
            <a:endParaRPr lang="zh-TW" altLang="zh-TW" sz="12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Font typeface="+mj-ea"/>
              <a:buAutoNum type="ea1ChtPlain"/>
            </a:pP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每學期結束後，由課程教師實施評量，經評量通過者，核發證明書。</a:t>
            </a:r>
            <a:endParaRPr lang="zh-TW" altLang="zh-TW" sz="12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Font typeface="+mj-ea"/>
              <a:buAutoNum type="ea1ChtPlain"/>
            </a:pP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評量結果將做為未來</a:t>
            </a:r>
            <a:r>
              <a:rPr lang="en-US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TA</a:t>
            </a: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資格核定之參考。</a:t>
            </a:r>
            <a:endParaRPr lang="zh-TW" altLang="zh-TW" sz="12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Font typeface="Times New Roman" panose="02020603050405020304" pitchFamily="18" charset="0"/>
              <a:buAutoNum type="ea1ChtPlain" startAt="4"/>
            </a:pP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本執行規範僅適用於</a:t>
            </a:r>
            <a:r>
              <a:rPr lang="en-US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104</a:t>
            </a:r>
            <a:r>
              <a:rPr lang="zh-TW" altLang="zh-TW" sz="14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學年度。</a:t>
            </a:r>
            <a:endParaRPr lang="zh-TW" alt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5285-D003-4D70-9A30-F4B4C86A57D9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4" name="標題 25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769307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研究生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獎助學金制度</a:t>
            </a:r>
            <a:r>
              <a:rPr lang="en-US" altLang="zh-TW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1/3</a:t>
            </a:r>
            <a:endParaRPr lang="zh-TW" altLang="en-US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內容版面配置區 1"/>
          <p:cNvSpPr txBox="1">
            <a:spLocks/>
          </p:cNvSpPr>
          <p:nvPr/>
        </p:nvSpPr>
        <p:spPr>
          <a:xfrm>
            <a:off x="609600" y="1488635"/>
            <a:ext cx="10964449" cy="4988366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優秀研究生入學獎勵金</a:t>
            </a:r>
            <a:endParaRPr lang="en-US" altLang="zh-TW" sz="2800" b="1" dirty="0" smtClean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spcBef>
                <a:spcPts val="600"/>
              </a:spcBef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第一年學雜費減半</a:t>
            </a:r>
            <a:r>
              <a:rPr lang="zh-TW" altLang="en-US" sz="2400" dirty="0" smtClean="0">
                <a:latin typeface="新細明體"/>
                <a:ea typeface="新細明體"/>
              </a:rPr>
              <a:t>：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入學考試為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榜首</a:t>
            </a:r>
            <a:r>
              <a:rPr lang="zh-TW" altLang="en-US" sz="2400" dirty="0" smtClean="0">
                <a:latin typeface="新細明體"/>
                <a:ea typeface="新細明體"/>
              </a:rPr>
              <a:t>、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預研生、碩一逕博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spcBef>
                <a:spcPts val="600"/>
              </a:spcBef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第一年學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雜費全免</a:t>
            </a:r>
            <a:r>
              <a:rPr lang="zh-TW" altLang="en-US" sz="2400" dirty="0" smtClean="0">
                <a:latin typeface="新細明體"/>
                <a:ea typeface="新細明體"/>
              </a:rPr>
              <a:t>：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學士逕博生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82880" lvl="1">
              <a:spcBef>
                <a:spcPts val="1800"/>
              </a:spcBef>
            </a:pP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教師指導</a:t>
            </a:r>
            <a:r>
              <a:rPr lang="zh-TW" altLang="en-US" sz="2800" b="1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博士生</a:t>
            </a: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助學金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（</a:t>
            </a:r>
            <a:r>
              <a: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104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學年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度起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）</a:t>
            </a:r>
            <a:endParaRPr lang="en-US" altLang="zh-TW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44500" lvl="0" indent="-173038">
              <a:spcBef>
                <a:spcPts val="600"/>
              </a:spcBef>
            </a:pPr>
            <a:r>
              <a:rPr lang="zh-TW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申請資格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非在職博士生</a:t>
            </a:r>
            <a:endParaRPr lang="zh-TW" altLang="zh-TW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715963" lvl="1" indent="-271463">
              <a:spcBef>
                <a:spcPts val="600"/>
              </a:spcBef>
            </a:pPr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通過</a:t>
            </a:r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資格考前</a:t>
            </a:r>
            <a:r>
              <a:rPr lang="zh-TW" altLang="en-US" sz="2400" dirty="0" smtClean="0">
                <a:solidFill>
                  <a:srgbClr val="0070C0"/>
                </a:solidFill>
                <a:latin typeface="新細明體"/>
                <a:ea typeface="新細明體"/>
              </a:rPr>
              <a:t>：</a:t>
            </a:r>
            <a:endParaRPr lang="en-US" altLang="zh-TW" sz="2400" dirty="0" smtClean="0">
              <a:solidFill>
                <a:srgbClr val="0070C0"/>
              </a:solidFill>
              <a:latin typeface="新細明體"/>
              <a:ea typeface="新細明體"/>
            </a:endParaRPr>
          </a:p>
          <a:p>
            <a:pPr marL="901700" lvl="1" indent="-457200">
              <a:spcBef>
                <a:spcPts val="600"/>
              </a:spcBef>
              <a:buNone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指導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教授提供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每人每月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5,000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元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01700" lvl="1" indent="-457200">
              <a:spcBef>
                <a:spcPts val="600"/>
              </a:spcBef>
              <a:buNone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依「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研究生助學金實施細則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」核發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，每人每月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5,000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01700" lvl="1" indent="-457200">
              <a:spcBef>
                <a:spcPts val="600"/>
              </a:spcBef>
              <a:buNone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依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教學助理（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TA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）執行規範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核發，每人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每學期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20,000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5963" lvl="1" indent="-271463">
              <a:spcBef>
                <a:spcPts val="600"/>
              </a:spcBef>
            </a:pPr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通過</a:t>
            </a:r>
            <a:r>
              <a:rPr lang="zh-TW" altLang="en-US" sz="24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資格</a:t>
            </a:r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考後</a:t>
            </a:r>
            <a:r>
              <a:rPr lang="zh-TW" altLang="en-US" sz="2400" dirty="0" smtClean="0">
                <a:solidFill>
                  <a:srgbClr val="0070C0"/>
                </a:solidFill>
                <a:latin typeface="新細明體"/>
                <a:ea typeface="新細明體"/>
              </a:rPr>
              <a:t>：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指導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教授提供每人每月至少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15,000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元助學金，至少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551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5285-D003-4D70-9A30-F4B4C86A57D9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4" name="標題 25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769307"/>
          </a:xfrm>
        </p:spPr>
        <p:txBody>
          <a:bodyPr/>
          <a:lstStyle/>
          <a:p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研究生獎助學金制度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-2/3</a:t>
            </a:r>
            <a:endParaRPr lang="zh-TW" altLang="en-US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內容版面配置區 1"/>
          <p:cNvSpPr txBox="1">
            <a:spLocks/>
          </p:cNvSpPr>
          <p:nvPr/>
        </p:nvSpPr>
        <p:spPr>
          <a:xfrm>
            <a:off x="609600" y="1643449"/>
            <a:ext cx="10832757" cy="4833551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lvl="1">
              <a:spcBef>
                <a:spcPts val="600"/>
              </a:spcBef>
            </a:pP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菁英</a:t>
            </a:r>
            <a:r>
              <a:rPr lang="zh-TW" altLang="en-US" sz="2800" b="1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博士生</a:t>
            </a: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獎助學金 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（</a:t>
            </a:r>
            <a:r>
              <a: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104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學年度起）</a:t>
            </a:r>
            <a:endParaRPr lang="en-US" altLang="zh-TW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44500" lvl="0" indent="-173038">
              <a:spcBef>
                <a:spcPts val="600"/>
              </a:spcBef>
            </a:pP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資格：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非在職博士生</a:t>
            </a:r>
            <a:endParaRPr lang="zh-TW" altLang="zh-TW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spcBef>
                <a:spcPts val="1200"/>
              </a:spcBef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獎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助學金</a:t>
            </a:r>
            <a:r>
              <a:rPr lang="zh-TW" altLang="en-US" sz="2400" dirty="0" smtClean="0">
                <a:latin typeface="新細明體"/>
                <a:ea typeface="新細明體"/>
              </a:rPr>
              <a:t>：</a:t>
            </a:r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通過</a:t>
            </a:r>
            <a:r>
              <a:rPr lang="zh-TW" altLang="en-US" sz="24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資格</a:t>
            </a:r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考前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，依其入學考試成績排名，由各學院推薦前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1/3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之學生，每人每年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元，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至通過資格考之學期止，以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年為限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spcBef>
                <a:spcPts val="1800"/>
              </a:spcBef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研究獎學金</a:t>
            </a:r>
            <a:r>
              <a:rPr lang="zh-TW" altLang="en-US" sz="2400" dirty="0" smtClean="0">
                <a:latin typeface="新細明體"/>
                <a:ea typeface="新細明體"/>
              </a:rPr>
              <a:t>：</a:t>
            </a:r>
            <a:r>
              <a:rPr lang="zh-TW" altLang="en-US" sz="24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通過資格考後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由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「院級遴選」前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1/2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參與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「校級競賽」，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再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遴選前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1/2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學生為菁英博士生，每人每年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元，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年為限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1800"/>
              </a:spcBef>
            </a:pPr>
            <a:r>
              <a:rPr lang="zh-TW" altLang="en-US" sz="2800" b="1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預</a:t>
            </a:r>
            <a:r>
              <a:rPr lang="zh-TW" altLang="en-US" sz="2800" b="1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</a:t>
            </a:r>
            <a:r>
              <a:rPr lang="zh-TW" altLang="zh-TW" sz="2800" b="1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zh-TW" sz="28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助學金</a:t>
            </a:r>
            <a:endParaRPr lang="en-US" altLang="zh-TW" sz="2800" b="1" dirty="0" smtClean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44500" indent="-173038">
              <a:spcBef>
                <a:spcPts val="1800"/>
              </a:spcBef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本校各研究所之預研生可領取每月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8,000元之獎助學金(校外實習期間除外)，獎助一學年。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spcBef>
                <a:spcPts val="600"/>
              </a:spcBef>
            </a:pP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5343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5285-D003-4D70-9A30-F4B4C86A57D9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4" name="標題 25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769307"/>
          </a:xfrm>
        </p:spPr>
        <p:txBody>
          <a:bodyPr/>
          <a:lstStyle/>
          <a:p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研究生獎助學金制度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-3/3</a:t>
            </a:r>
            <a:endParaRPr lang="zh-TW" altLang="en-US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內容版面配置區 1"/>
          <p:cNvSpPr txBox="1">
            <a:spLocks/>
          </p:cNvSpPr>
          <p:nvPr/>
        </p:nvSpPr>
        <p:spPr>
          <a:xfrm>
            <a:off x="609600" y="1643449"/>
            <a:ext cx="10832757" cy="4833551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相關法規</a:t>
            </a:r>
            <a:endParaRPr lang="en-US" altLang="zh-TW" sz="2800" b="1" dirty="0" smtClean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1463" indent="87313">
              <a:spcBef>
                <a:spcPts val="1200"/>
              </a:spcBef>
            </a:pP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優秀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研究生入學獎勵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辦法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1463" indent="87313">
              <a:spcBef>
                <a:spcPts val="1200"/>
              </a:spcBef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教師指導博士生之助學金配套措施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1463" indent="87313">
              <a:spcBef>
                <a:spcPts val="1200"/>
              </a:spcBef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菁英博士生遴選與獎勵辦法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1463" indent="87313">
              <a:spcBef>
                <a:spcPts val="1200"/>
              </a:spcBef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學生一貫修讀學碩博士學位辦法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1463" indent="87313">
              <a:spcBef>
                <a:spcPts val="1200"/>
              </a:spcBef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研究生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助學金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實施細則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9041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TW" alt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訂定宗旨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9244" y="1989438"/>
            <a:ext cx="10059415" cy="4035581"/>
          </a:xfrm>
        </p:spPr>
        <p:txBody>
          <a:bodyPr>
            <a:normAutofit/>
          </a:bodyPr>
          <a:lstStyle/>
          <a:p>
            <a:pPr algn="just">
              <a:spcBef>
                <a:spcPts val="1800"/>
              </a:spcBef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因應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學年度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教學助理（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TA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）獎學金發放方式變革，擬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「教學助理（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TA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）實施規範」，做為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TA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申請及助學金發放之遵循依據。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8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開設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「教學助理學習」課程（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0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學分），做為碩、博士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TA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之學習訓練。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5285-D003-4D70-9A30-F4B4C86A57D9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5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23" y="6049829"/>
            <a:ext cx="2004164" cy="65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線接點 8"/>
          <p:cNvCxnSpPr/>
          <p:nvPr/>
        </p:nvCxnSpPr>
        <p:spPr>
          <a:xfrm>
            <a:off x="0" y="6050071"/>
            <a:ext cx="12192000" cy="12526"/>
          </a:xfrm>
          <a:prstGeom prst="straightConnector1">
            <a:avLst/>
          </a:prstGeom>
          <a:ln w="50800" cmpd="thickThin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TW" altLang="zh-TW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教學助理（</a:t>
            </a:r>
            <a:r>
              <a:rPr lang="en-US" altLang="zh-TW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TA</a:t>
            </a:r>
            <a:r>
              <a:rPr lang="zh-TW" altLang="zh-TW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）實施規範</a:t>
            </a:r>
            <a:r>
              <a:rPr lang="zh-TW" alt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1/3</a:t>
            </a:r>
            <a:endParaRPr lang="zh-TW" altLang="en-US" b="1" dirty="0" smtClean="0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01666" y="1653436"/>
            <a:ext cx="10659650" cy="4396635"/>
          </a:xfrm>
        </p:spPr>
        <p:txBody>
          <a:bodyPr/>
          <a:lstStyle/>
          <a:p>
            <a:pPr lvl="0"/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申請資格：</a:t>
            </a:r>
          </a:p>
          <a:p>
            <a:pPr lvl="1"/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本校在學之碩、博士生。</a:t>
            </a:r>
          </a:p>
          <a:p>
            <a:pPr lvl="1"/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選修「教學助理學習」課程（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0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學分），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104-1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學期為「教學助理學習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(I)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」、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104-2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學期為「教學助理學習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(II)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」。</a:t>
            </a:r>
          </a:p>
          <a:p>
            <a:pPr>
              <a:spcBef>
                <a:spcPts val="1800"/>
              </a:spcBef>
            </a:pP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申請方式：</a:t>
            </a:r>
          </a:p>
          <a:p>
            <a:pPr lvl="1"/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每學期依公告申請日期，至學生資訊系統「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TA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人才資料庫」登錄資料。</a:t>
            </a:r>
          </a:p>
          <a:p>
            <a:pPr lvl="1"/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列印申請單繳交至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研究生事務處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5285-D003-4D70-9A30-F4B4C86A57D9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5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23" y="6049829"/>
            <a:ext cx="2004164" cy="65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線接點 8"/>
          <p:cNvCxnSpPr/>
          <p:nvPr/>
        </p:nvCxnSpPr>
        <p:spPr>
          <a:xfrm>
            <a:off x="0" y="6050071"/>
            <a:ext cx="12192000" cy="12526"/>
          </a:xfrm>
          <a:prstGeom prst="straightConnector1">
            <a:avLst/>
          </a:prstGeom>
          <a:ln w="50800" cmpd="thickThin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89348" y="1816275"/>
            <a:ext cx="10233765" cy="3768980"/>
          </a:xfrm>
        </p:spPr>
        <p:txBody>
          <a:bodyPr/>
          <a:lstStyle/>
          <a:p>
            <a:pPr lvl="0"/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資格核定：</a:t>
            </a:r>
          </a:p>
          <a:p>
            <a:pPr marL="431800" indent="-196850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依教師提送之課程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TA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需求，經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初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審後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，送「教學助理審查委員會」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審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核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確定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並公告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209550" indent="-209550">
              <a:spcBef>
                <a:spcPts val="1800"/>
              </a:spcBef>
            </a:pP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TA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助學金：</a:t>
            </a:r>
          </a:p>
          <a:p>
            <a:pPr lvl="1"/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符合擔任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TA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資格者，於當學期初核給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萬元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助學金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，一次核發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274320" lvl="1" indent="0">
              <a:buNone/>
            </a:pPr>
            <a:endParaRPr lang="zh-TW" altLang="en-US" sz="2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5285-D003-4D70-9A30-F4B4C86A57D9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5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23" y="6049829"/>
            <a:ext cx="2004164" cy="65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線接點 8"/>
          <p:cNvCxnSpPr/>
          <p:nvPr/>
        </p:nvCxnSpPr>
        <p:spPr>
          <a:xfrm>
            <a:off x="0" y="6050071"/>
            <a:ext cx="12192000" cy="12526"/>
          </a:xfrm>
          <a:prstGeom prst="straightConnector1">
            <a:avLst/>
          </a:prstGeom>
          <a:ln w="50800" cmpd="thickThin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TW" altLang="zh-TW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教學助理（</a:t>
            </a:r>
            <a:r>
              <a:rPr lang="en-US" altLang="zh-TW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TA</a:t>
            </a:r>
            <a:r>
              <a:rPr lang="zh-TW" altLang="zh-TW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）實施規範</a:t>
            </a:r>
            <a:r>
              <a:rPr lang="zh-TW" alt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2/3</a:t>
            </a:r>
            <a:endParaRPr lang="zh-TW" altLang="en-US" b="1" dirty="0" smtClean="0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TW" altLang="zh-TW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教學助理（</a:t>
            </a:r>
            <a:r>
              <a:rPr lang="en-US" altLang="zh-TW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TA</a:t>
            </a:r>
            <a:r>
              <a:rPr lang="zh-TW" altLang="zh-TW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）實施規範</a:t>
            </a:r>
            <a:r>
              <a:rPr lang="zh-TW" alt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3/3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51770" y="1890584"/>
            <a:ext cx="9920614" cy="4134435"/>
          </a:xfrm>
        </p:spPr>
        <p:txBody>
          <a:bodyPr/>
          <a:lstStyle/>
          <a:p>
            <a:pPr lvl="0"/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期末評量：</a:t>
            </a:r>
          </a:p>
          <a:p>
            <a:pPr lvl="1"/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每學期結束後，由課程教師實施評量，經評量通過者，核發證明書。</a:t>
            </a:r>
          </a:p>
          <a:p>
            <a:pPr lvl="1"/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評量結果將做為未來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TA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資格核定之參考。</a:t>
            </a:r>
          </a:p>
          <a:p>
            <a:pPr>
              <a:spcBef>
                <a:spcPts val="1800"/>
              </a:spcBef>
            </a:pP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本實施規範僅適用於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學年度。</a:t>
            </a:r>
            <a:endParaRPr lang="zh-TW" altLang="en-US" sz="28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5285-D003-4D70-9A30-F4B4C86A57D9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5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23" y="6049829"/>
            <a:ext cx="2004164" cy="65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線接點 8"/>
          <p:cNvCxnSpPr/>
          <p:nvPr/>
        </p:nvCxnSpPr>
        <p:spPr>
          <a:xfrm>
            <a:off x="0" y="6050071"/>
            <a:ext cx="12192000" cy="12526"/>
          </a:xfrm>
          <a:prstGeom prst="straightConnector1">
            <a:avLst/>
          </a:prstGeom>
          <a:ln w="50800" cmpd="thickThin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TW" altLang="zh-TW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教學助理（</a:t>
            </a:r>
            <a:r>
              <a:rPr lang="en-US" altLang="zh-TW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TA</a:t>
            </a:r>
            <a:r>
              <a:rPr lang="zh-TW" altLang="zh-TW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助學金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01667" y="1413164"/>
            <a:ext cx="9602722" cy="4839355"/>
          </a:xfrm>
        </p:spPr>
        <p:txBody>
          <a:bodyPr>
            <a:normAutofit/>
          </a:bodyPr>
          <a:lstStyle/>
          <a:p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學年度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  <a:cs typeface="Times New Roman" panose="02020603050405020304" pitchFamily="18" charset="0"/>
              </a:rPr>
              <a:t>TA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  <a:cs typeface="Times New Roman" panose="02020603050405020304" pitchFamily="18" charset="0"/>
              </a:rPr>
              <a:t>助學金核發方案：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800" dirty="0" smtClean="0">
              <a:latin typeface="標楷體" pitchFamily="65" charset="-120"/>
              <a:ea typeface="標楷體" pitchFamily="65" charset="-120"/>
              <a:cs typeface="Times New Roman" panose="02020603050405020304" pitchFamily="18" charset="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zh-TW" sz="2800" dirty="0" smtClean="0">
              <a:latin typeface="標楷體" pitchFamily="65" charset="-120"/>
              <a:ea typeface="標楷體" pitchFamily="65" charset="-120"/>
              <a:cs typeface="Times New Roman" panose="02020603050405020304" pitchFamily="18" charset="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  <a:cs typeface="Times New Roman" panose="02020603050405020304" pitchFamily="18" charset="0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  <a:cs typeface="Times New Roman" panose="02020603050405020304" pitchFamily="18" charset="0"/>
            </a:endParaRPr>
          </a:p>
          <a:p>
            <a:pPr marL="182563" indent="180975">
              <a:buNone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5285-D003-4D70-9A30-F4B4C86A57D9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5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23" y="6049829"/>
            <a:ext cx="2004164" cy="65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線接點 8"/>
          <p:cNvCxnSpPr/>
          <p:nvPr/>
        </p:nvCxnSpPr>
        <p:spPr>
          <a:xfrm>
            <a:off x="0" y="6050071"/>
            <a:ext cx="12192000" cy="12526"/>
          </a:xfrm>
          <a:prstGeom prst="straightConnector1">
            <a:avLst/>
          </a:prstGeom>
          <a:ln w="50800" cmpd="thickThin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310099"/>
              </p:ext>
            </p:extLst>
          </p:nvPr>
        </p:nvGraphicFramePr>
        <p:xfrm>
          <a:off x="1454836" y="2178617"/>
          <a:ext cx="8171077" cy="26652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85335"/>
                <a:gridCol w="1606517"/>
                <a:gridCol w="3379225"/>
              </a:tblGrid>
              <a:tr h="50993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2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學制</a:t>
                      </a:r>
                      <a:endParaRPr lang="zh-TW" altLang="en-US" sz="2200" b="1" i="0" u="none" strike="noStrike" dirty="0">
                        <a:solidFill>
                          <a:srgbClr val="FFFF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TA</a:t>
                      </a:r>
                      <a:r>
                        <a:rPr lang="zh-TW" altLang="en-US" sz="22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人次</a:t>
                      </a:r>
                      <a:endParaRPr lang="zh-TW" altLang="en-US" sz="2200" b="1" i="0" u="none" strike="noStrike">
                        <a:solidFill>
                          <a:srgbClr val="FFFF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2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每人每學期助學金</a:t>
                      </a:r>
                      <a:endParaRPr lang="zh-TW" altLang="en-US" sz="2200" b="1" i="0" u="none" strike="noStrike">
                        <a:solidFill>
                          <a:srgbClr val="FFFF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313" marR="8313" marT="8313" marB="0" anchor="ctr"/>
                </a:tc>
              </a:tr>
              <a:tr h="53882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2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碩士生</a:t>
                      </a:r>
                      <a:endParaRPr lang="zh-TW" altLang="en-US" sz="2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2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95</a:t>
                      </a:r>
                      <a:endParaRPr lang="en-US" altLang="zh-TW" sz="2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2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20,000 </a:t>
                      </a:r>
                      <a:endParaRPr lang="en-US" altLang="zh-TW" sz="2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313" marR="8313" marT="8313" marB="0" anchor="ctr"/>
                </a:tc>
              </a:tr>
              <a:tr h="53882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2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博士生</a:t>
                      </a:r>
                      <a:endParaRPr lang="zh-TW" altLang="en-US" sz="2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2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54</a:t>
                      </a:r>
                      <a:endParaRPr lang="en-US" altLang="zh-TW" sz="2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2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20,000 </a:t>
                      </a:r>
                      <a:endParaRPr lang="en-US" altLang="zh-TW" sz="2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313" marR="8313" marT="8313" marB="0" anchor="ctr"/>
                </a:tc>
              </a:tr>
              <a:tr h="53882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2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學期總計 </a:t>
                      </a:r>
                      <a:endParaRPr lang="zh-TW" altLang="en-US" sz="2200" b="1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2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149</a:t>
                      </a:r>
                      <a:endParaRPr lang="en-US" altLang="zh-TW" sz="2200" b="0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2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2,980,000 </a:t>
                      </a:r>
                      <a:endParaRPr lang="en-US" altLang="zh-TW" sz="2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313" marR="8313" marT="8313" marB="0" anchor="ctr"/>
                </a:tc>
              </a:tr>
              <a:tr h="53882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2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外加二代健保費用</a:t>
                      </a:r>
                      <a:r>
                        <a:rPr lang="en-US" altLang="zh-TW" sz="22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2%</a:t>
                      </a:r>
                      <a:endParaRPr lang="en-US" altLang="zh-TW" sz="2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22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  <a:endParaRPr lang="zh-TW" alt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22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3,039,600 </a:t>
                      </a:r>
                      <a:endParaRPr lang="en-US" altLang="zh-TW" sz="2200" b="0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313" marR="8313" marT="8313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2575</TotalTime>
  <Words>650</Words>
  <Application>Microsoft Office PowerPoint</Application>
  <PresentationFormat>寬螢幕</PresentationFormat>
  <Paragraphs>96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Times New Roman</vt:lpstr>
      <vt:lpstr>Wingdings</vt:lpstr>
      <vt:lpstr>清晰度</vt:lpstr>
      <vt:lpstr>104學年度 教學助理（研究生TA）實施規範  報告人：研究生事務長黃彬芳</vt:lpstr>
      <vt:lpstr>研究生獎助學金制度-1/3</vt:lpstr>
      <vt:lpstr>研究生獎助學金制度-2/3</vt:lpstr>
      <vt:lpstr>研究生獎助學金制度-3/3</vt:lpstr>
      <vt:lpstr>訂定宗旨</vt:lpstr>
      <vt:lpstr>教學助理（TA）實施規範 - 1/3</vt:lpstr>
      <vt:lpstr>教學助理（TA）實施規範 - 2/3</vt:lpstr>
      <vt:lpstr>教學助理（TA）實施規範 - 3/3</vt:lpstr>
      <vt:lpstr>教學助理（TA）助學金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103學年度第21次幕僚會議 研究生事務處 SOC報告</dc:title>
  <dc:creator>YMH</dc:creator>
  <cp:lastModifiedBy>user1</cp:lastModifiedBy>
  <cp:revision>315</cp:revision>
  <cp:lastPrinted>2015-09-23T01:29:16Z</cp:lastPrinted>
  <dcterms:created xsi:type="dcterms:W3CDTF">2015-04-26T05:08:07Z</dcterms:created>
  <dcterms:modified xsi:type="dcterms:W3CDTF">2015-09-23T06:05:31Z</dcterms:modified>
</cp:coreProperties>
</file>